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embeddedFontLst>
    <p:embeddedFont>
      <p:font typeface="Nunito Sans Black"/>
      <p:bold r:id="rId35"/>
      <p:boldItalic r:id="rId36"/>
    </p:embeddedFont>
    <p:embeddedFont>
      <p:font typeface="Nunito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1" roundtripDataSignature="AMtx7mh8vYBT5q3zCrEadG14/6RhSLub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9BF47B-0C18-4C8D-A433-78A3AB2735D3}">
  <a:tblStyle styleId="{D29BF47B-0C18-4C8D-A433-78A3AB2735D3}"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Sans-boldItalic.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SansBlack-bold.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NunitoSans-regular.fntdata"/><Relationship Id="rId14" Type="http://schemas.openxmlformats.org/officeDocument/2006/relationships/slide" Target="slides/slide9.xml"/><Relationship Id="rId36" Type="http://schemas.openxmlformats.org/officeDocument/2006/relationships/font" Target="fonts/NunitoSansBlack-boldItalic.fntdata"/><Relationship Id="rId17" Type="http://schemas.openxmlformats.org/officeDocument/2006/relationships/slide" Target="slides/slide12.xml"/><Relationship Id="rId39" Type="http://schemas.openxmlformats.org/officeDocument/2006/relationships/font" Target="fonts/NunitoSans-italic.fntdata"/><Relationship Id="rId16" Type="http://schemas.openxmlformats.org/officeDocument/2006/relationships/slide" Target="slides/slide11.xml"/><Relationship Id="rId38" Type="http://schemas.openxmlformats.org/officeDocument/2006/relationships/font" Target="fonts/Nunito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f213c8c16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g1f213c8c16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g1f213c8c16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c2ebb45886_0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2c2ebb45886_0_2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g2c2ebb45886_0_2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c2ebb45886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2c2ebb45886_0_3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g2c2ebb45886_0_3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c2ebb45886_0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2c2ebb45886_0_3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g2c2ebb45886_0_3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c2ebb45886_0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2c2ebb45886_0_3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g2c2ebb45886_0_3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c2ebb45886_0_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2c2ebb45886_0_3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g2c2ebb45886_0_3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2ebb45886_0_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2c2ebb45886_0_3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g2c2ebb45886_0_3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c2ebb45886_0_4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g2c2ebb45886_0_4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g2c2ebb45886_0_4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c2ebb45886_2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g2c2ebb45886_2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g2c2ebb45886_2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c2ebb45886_2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2c2ebb45886_2_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g2c2ebb45886_2_1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c2ebb45886_2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g2c2ebb45886_2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g2c2ebb45886_2_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f3a22883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1f3a228839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g1f3a228839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c2ebb45886_2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g2c2ebb45886_2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7" name="Google Shape;367;g2c2ebb45886_2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c2ebb45886_2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g2c2ebb45886_2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g2c2ebb45886_2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c2ebb45886_2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2c2ebb45886_2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g2c2ebb45886_2_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c2ebb45886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g2c2ebb45886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 name="Google Shape;409;g2c2ebb45886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c2ebb45886_2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g2c2ebb45886_2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g2c2ebb45886_2_1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c2ebb45886_2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g2c2ebb45886_2_1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g2c2ebb45886_2_1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c2ebb45886_2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g2c2ebb45886_2_1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g2c2ebb45886_2_1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c2ebb45886_2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g2c2ebb45886_2_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6" name="Google Shape;466;g2c2ebb45886_2_1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c2ebb45886_2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c2ebb45886_2_1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6" name="Google Shape;476;g2c2ebb45886_2_1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f213c8c16b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g1f213c8c16b_0_2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6" name="Google Shape;486;g1f213c8c16b_0_2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f213c8c16b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g1f213c8c16b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g1f213c8c16b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f213c8c16b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1f213c8c16b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1f213c8c16b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f3f0b2f954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1f3f0b2f954_0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g1f3f0b2f954_0_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2ebb45886_2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g2c2ebb45886_2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g2c2ebb45886_2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2ebb45886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g2c2ebb45886_0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g2c2ebb45886_0_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c2ebb45886_0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g2c2ebb45886_0_1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g2c2ebb45886_0_1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2ebb45886_0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2c2ebb45886_0_2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g2c2ebb45886_0_2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 name="Shape 15"/>
        <p:cNvGrpSpPr/>
        <p:nvPr/>
      </p:nvGrpSpPr>
      <p:grpSpPr>
        <a:xfrm>
          <a:off x="0" y="0"/>
          <a:ext cx="0" cy="0"/>
          <a:chOff x="0" y="0"/>
          <a:chExt cx="0" cy="0"/>
        </a:xfrm>
      </p:grpSpPr>
      <p:sp>
        <p:nvSpPr>
          <p:cNvPr id="16" name="Google Shape;16;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p:cSld name="Título vertical y texto">
    <p:spTree>
      <p:nvGrpSpPr>
        <p:cNvPr id="78" name="Shape 78"/>
        <p:cNvGrpSpPr/>
        <p:nvPr/>
      </p:nvGrpSpPr>
      <p:grpSpPr>
        <a:xfrm>
          <a:off x="0" y="0"/>
          <a:ext cx="0" cy="0"/>
          <a:chOff x="0" y="0"/>
          <a:chExt cx="0" cy="0"/>
        </a:xfrm>
      </p:grpSpPr>
      <p:sp>
        <p:nvSpPr>
          <p:cNvPr id="79" name="Google Shape;79;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9" name="Shape 19"/>
        <p:cNvGrpSpPr/>
        <p:nvPr/>
      </p:nvGrpSpPr>
      <p:grpSpPr>
        <a:xfrm>
          <a:off x="0" y="0"/>
          <a:ext cx="0" cy="0"/>
          <a:chOff x="0" y="0"/>
          <a:chExt cx="0" cy="0"/>
        </a:xfrm>
      </p:grpSpPr>
      <p:sp>
        <p:nvSpPr>
          <p:cNvPr id="20" name="Google Shape;20;p1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5" name="Shape 25"/>
        <p:cNvGrpSpPr/>
        <p:nvPr/>
      </p:nvGrpSpPr>
      <p:grpSpPr>
        <a:xfrm>
          <a:off x="0" y="0"/>
          <a:ext cx="0" cy="0"/>
          <a:chOff x="0" y="0"/>
          <a:chExt cx="0" cy="0"/>
        </a:xfrm>
      </p:grpSpPr>
      <p:sp>
        <p:nvSpPr>
          <p:cNvPr id="26" name="Google Shape;2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1" name="Shape 31"/>
        <p:cNvGrpSpPr/>
        <p:nvPr/>
      </p:nvGrpSpPr>
      <p:grpSpPr>
        <a:xfrm>
          <a:off x="0" y="0"/>
          <a:ext cx="0" cy="0"/>
          <a:chOff x="0" y="0"/>
          <a:chExt cx="0" cy="0"/>
        </a:xfrm>
      </p:grpSpPr>
      <p:sp>
        <p:nvSpPr>
          <p:cNvPr id="32" name="Google Shape;32;p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7" name="Shape 37"/>
        <p:cNvGrpSpPr/>
        <p:nvPr/>
      </p:nvGrpSpPr>
      <p:grpSpPr>
        <a:xfrm>
          <a:off x="0" y="0"/>
          <a:ext cx="0" cy="0"/>
          <a:chOff x="0" y="0"/>
          <a:chExt cx="0" cy="0"/>
        </a:xfrm>
      </p:grpSpPr>
      <p:sp>
        <p:nvSpPr>
          <p:cNvPr id="38" name="Google Shape;3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4" name="Shape 44"/>
        <p:cNvGrpSpPr/>
        <p:nvPr/>
      </p:nvGrpSpPr>
      <p:grpSpPr>
        <a:xfrm>
          <a:off x="0" y="0"/>
          <a:ext cx="0" cy="0"/>
          <a:chOff x="0" y="0"/>
          <a:chExt cx="0" cy="0"/>
        </a:xfrm>
      </p:grpSpPr>
      <p:sp>
        <p:nvSpPr>
          <p:cNvPr id="45" name="Google Shape;45;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3" name="Shape 53"/>
        <p:cNvGrpSpPr/>
        <p:nvPr/>
      </p:nvGrpSpPr>
      <p:grpSpPr>
        <a:xfrm>
          <a:off x="0" y="0"/>
          <a:ext cx="0" cy="0"/>
          <a:chOff x="0" y="0"/>
          <a:chExt cx="0" cy="0"/>
        </a:xfrm>
      </p:grpSpPr>
      <p:sp>
        <p:nvSpPr>
          <p:cNvPr id="54" name="Google Shape;54;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p:nvPr>
            <p:ph idx="2" type="pic"/>
          </p:nvPr>
        </p:nvSpPr>
        <p:spPr>
          <a:xfrm>
            <a:off x="5183188" y="987425"/>
            <a:ext cx="6172200" cy="4873625"/>
          </a:xfrm>
          <a:prstGeom prst="rect">
            <a:avLst/>
          </a:prstGeom>
          <a:noFill/>
          <a:ln>
            <a:noFill/>
          </a:ln>
        </p:spPr>
      </p:sp>
      <p:sp>
        <p:nvSpPr>
          <p:cNvPr id="68" name="Google Shape;68;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hyperlink" Target="https://www.youtube.com/watch?v=xcC0LmkzG9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jpg"/><Relationship Id="rId4" Type="http://schemas.openxmlformats.org/officeDocument/2006/relationships/image" Target="../media/image28.png"/><Relationship Id="rId5" Type="http://schemas.openxmlformats.org/officeDocument/2006/relationships/image" Target="../media/image38.png"/><Relationship Id="rId6" Type="http://schemas.openxmlformats.org/officeDocument/2006/relationships/image" Target="../media/image35.png"/><Relationship Id="rId7" Type="http://schemas.openxmlformats.org/officeDocument/2006/relationships/hyperlink" Target="https://docs.google.com/document/d/14yILEe_Lj5gOX73L8NfvPYo3-KEjCjJR/edit?usp=sharing&amp;ouid=107132437745420382364&amp;rtpof=true&amp;sd=true" TargetMode="External"/><Relationship Id="rId8" Type="http://schemas.openxmlformats.org/officeDocument/2006/relationships/hyperlink" Target="https://docs.google.com/document/d/1YvXFxmWUdDlD3iOE-HxEzwa7TJkZhQxm/edit?usp=sharing&amp;ouid=105132759800887684242&amp;rtpof=true&amp;sd=tru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25.png"/><Relationship Id="rId6" Type="http://schemas.openxmlformats.org/officeDocument/2006/relationships/image" Target="../media/image23.png"/><Relationship Id="rId7" Type="http://schemas.openxmlformats.org/officeDocument/2006/relationships/image" Target="../media/image32.png"/><Relationship Id="rId8"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25.png"/><Relationship Id="rId6" Type="http://schemas.openxmlformats.org/officeDocument/2006/relationships/image" Target="../media/image36.png"/><Relationship Id="rId7"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25.png"/><Relationship Id="rId6" Type="http://schemas.openxmlformats.org/officeDocument/2006/relationships/image" Target="../media/image37.png"/><Relationship Id="rId7"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25.png"/><Relationship Id="rId6"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25.png"/><Relationship Id="rId6"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jpg"/><Relationship Id="rId4" Type="http://schemas.openxmlformats.org/officeDocument/2006/relationships/image" Target="../media/image12.png"/><Relationship Id="rId9" Type="http://schemas.openxmlformats.org/officeDocument/2006/relationships/image" Target="../media/image8.png"/><Relationship Id="rId5" Type="http://schemas.openxmlformats.org/officeDocument/2006/relationships/image" Target="../media/image39.png"/><Relationship Id="rId6" Type="http://schemas.openxmlformats.org/officeDocument/2006/relationships/image" Target="../media/image20.png"/><Relationship Id="rId7" Type="http://schemas.openxmlformats.org/officeDocument/2006/relationships/image" Target="../media/image13.png"/><Relationship Id="rId8"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image" Target="../media/image7.png"/><Relationship Id="rId7"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hyperlink" Target="https://www.gimkit.com/view/65047c4a65f370002d8bb586" TargetMode="External"/><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g1f213c8c16b_0_0"/>
          <p:cNvGrpSpPr/>
          <p:nvPr/>
        </p:nvGrpSpPr>
        <p:grpSpPr>
          <a:xfrm>
            <a:off x="0" y="-1"/>
            <a:ext cx="12192000" cy="6858003"/>
            <a:chOff x="0" y="317351"/>
            <a:chExt cx="12192000" cy="6858003"/>
          </a:xfrm>
        </p:grpSpPr>
        <p:pic>
          <p:nvPicPr>
            <p:cNvPr id="90" name="Google Shape;90;g1f213c8c16b_0_0"/>
            <p:cNvPicPr preferRelativeResize="0"/>
            <p:nvPr/>
          </p:nvPicPr>
          <p:blipFill rotWithShape="1">
            <a:blip r:embed="rId3">
              <a:alphaModFix/>
            </a:blip>
            <a:srcRect b="7533" l="7812" r="7813" t="0"/>
            <a:stretch/>
          </p:blipFill>
          <p:spPr>
            <a:xfrm>
              <a:off x="0" y="317351"/>
              <a:ext cx="12192000" cy="6858003"/>
            </a:xfrm>
            <a:prstGeom prst="rect">
              <a:avLst/>
            </a:prstGeom>
            <a:noFill/>
            <a:ln>
              <a:noFill/>
            </a:ln>
          </p:spPr>
        </p:pic>
        <p:pic>
          <p:nvPicPr>
            <p:cNvPr id="91" name="Google Shape;91;g1f213c8c16b_0_0"/>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pic>
        <p:nvPicPr>
          <p:cNvPr id="92" name="Google Shape;92;g1f213c8c16b_0_0"/>
          <p:cNvPicPr preferRelativeResize="0"/>
          <p:nvPr/>
        </p:nvPicPr>
        <p:blipFill rotWithShape="1">
          <a:blip r:embed="rId5">
            <a:alphaModFix/>
          </a:blip>
          <a:srcRect b="0" l="0" r="0" t="0"/>
          <a:stretch/>
        </p:blipFill>
        <p:spPr>
          <a:xfrm>
            <a:off x="4219039" y="647754"/>
            <a:ext cx="3753919" cy="1798753"/>
          </a:xfrm>
          <a:prstGeom prst="rect">
            <a:avLst/>
          </a:prstGeom>
          <a:noFill/>
          <a:ln>
            <a:noFill/>
          </a:ln>
        </p:spPr>
      </p:pic>
      <p:sp>
        <p:nvSpPr>
          <p:cNvPr id="93" name="Google Shape;93;g1f213c8c16b_0_0"/>
          <p:cNvSpPr txBox="1"/>
          <p:nvPr/>
        </p:nvSpPr>
        <p:spPr>
          <a:xfrm>
            <a:off x="2158676" y="2392672"/>
            <a:ext cx="7874700" cy="1169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0"/>
              <a:buFont typeface="Arial"/>
              <a:buNone/>
            </a:pPr>
            <a:r>
              <a:rPr b="1" i="0" lang="es-CO" sz="7000" u="none" cap="none" strike="noStrike">
                <a:solidFill>
                  <a:schemeClr val="lt1"/>
                </a:solidFill>
                <a:latin typeface="Nunito Sans Black"/>
                <a:ea typeface="Nunito Sans Black"/>
                <a:cs typeface="Nunito Sans Black"/>
                <a:sym typeface="Nunito Sans Black"/>
              </a:rPr>
              <a:t>Bootcamp</a:t>
            </a:r>
            <a:endParaRPr b="1" i="0" sz="7000" u="none" cap="none" strike="noStrike">
              <a:solidFill>
                <a:schemeClr val="lt1"/>
              </a:solidFill>
              <a:latin typeface="Nunito Sans Black"/>
              <a:ea typeface="Nunito Sans Black"/>
              <a:cs typeface="Nunito Sans Black"/>
              <a:sym typeface="Nunito Sans Black"/>
            </a:endParaRPr>
          </a:p>
        </p:txBody>
      </p:sp>
      <p:sp>
        <p:nvSpPr>
          <p:cNvPr id="94" name="Google Shape;94;g1f213c8c16b_0_0"/>
          <p:cNvSpPr txBox="1"/>
          <p:nvPr/>
        </p:nvSpPr>
        <p:spPr>
          <a:xfrm>
            <a:off x="2185075" y="3581822"/>
            <a:ext cx="7874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4000" u="none" cap="none" strike="noStrike">
                <a:solidFill>
                  <a:schemeClr val="lt1"/>
                </a:solidFill>
                <a:latin typeface="Nunito Sans Black"/>
                <a:ea typeface="Nunito Sans Black"/>
                <a:cs typeface="Nunito Sans Black"/>
                <a:sym typeface="Nunito Sans Black"/>
              </a:rPr>
              <a:t>Daily Meetings</a:t>
            </a:r>
            <a:endParaRPr b="0" i="0" sz="4000" u="none" cap="none" strike="noStrike">
              <a:solidFill>
                <a:schemeClr val="lt1"/>
              </a:solidFill>
              <a:latin typeface="Nunito Sans Black"/>
              <a:ea typeface="Nunito Sans Black"/>
              <a:cs typeface="Nunito Sans Black"/>
              <a:sym typeface="Nunito Sans Black"/>
            </a:endParaRPr>
          </a:p>
        </p:txBody>
      </p:sp>
      <p:pic>
        <p:nvPicPr>
          <p:cNvPr id="95" name="Google Shape;95;g1f213c8c16b_0_0"/>
          <p:cNvPicPr preferRelativeResize="0"/>
          <p:nvPr/>
        </p:nvPicPr>
        <p:blipFill rotWithShape="1">
          <a:blip r:embed="rId6">
            <a:alphaModFix/>
          </a:blip>
          <a:srcRect b="0" l="0" r="0" t="0"/>
          <a:stretch/>
        </p:blipFill>
        <p:spPr>
          <a:xfrm>
            <a:off x="9712776" y="5933677"/>
            <a:ext cx="2164967" cy="669682"/>
          </a:xfrm>
          <a:prstGeom prst="rect">
            <a:avLst/>
          </a:prstGeom>
          <a:noFill/>
          <a:ln>
            <a:noFill/>
          </a:ln>
        </p:spPr>
      </p:pic>
      <p:grpSp>
        <p:nvGrpSpPr>
          <p:cNvPr id="96" name="Google Shape;96;g1f213c8c16b_0_0"/>
          <p:cNvGrpSpPr/>
          <p:nvPr/>
        </p:nvGrpSpPr>
        <p:grpSpPr>
          <a:xfrm>
            <a:off x="626477" y="254641"/>
            <a:ext cx="11251266" cy="983287"/>
            <a:chOff x="626477" y="254641"/>
            <a:chExt cx="11251266" cy="983287"/>
          </a:xfrm>
        </p:grpSpPr>
        <p:pic>
          <p:nvPicPr>
            <p:cNvPr id="97" name="Google Shape;97;g1f213c8c16b_0_0"/>
            <p:cNvPicPr preferRelativeResize="0"/>
            <p:nvPr/>
          </p:nvPicPr>
          <p:blipFill rotWithShape="1">
            <a:blip r:embed="rId7">
              <a:alphaModFix/>
            </a:blip>
            <a:srcRect b="0" l="0" r="0" t="0"/>
            <a:stretch/>
          </p:blipFill>
          <p:spPr>
            <a:xfrm>
              <a:off x="10059722" y="254641"/>
              <a:ext cx="1818021" cy="983287"/>
            </a:xfrm>
            <a:prstGeom prst="rect">
              <a:avLst/>
            </a:prstGeom>
            <a:noFill/>
            <a:ln>
              <a:noFill/>
            </a:ln>
          </p:spPr>
        </p:pic>
        <p:pic>
          <p:nvPicPr>
            <p:cNvPr id="98" name="Google Shape;98;g1f213c8c16b_0_0"/>
            <p:cNvPicPr preferRelativeResize="0"/>
            <p:nvPr/>
          </p:nvPicPr>
          <p:blipFill rotWithShape="1">
            <a:blip r:embed="rId8">
              <a:alphaModFix/>
            </a:blip>
            <a:srcRect b="0" l="0" r="0" t="0"/>
            <a:stretch/>
          </p:blipFill>
          <p:spPr>
            <a:xfrm>
              <a:off x="626477" y="484081"/>
              <a:ext cx="1505800" cy="524408"/>
            </a:xfrm>
            <a:prstGeom prst="rect">
              <a:avLst/>
            </a:prstGeom>
            <a:noFill/>
            <a:ln>
              <a:noFill/>
            </a:ln>
          </p:spPr>
        </p:pic>
      </p:grpSp>
      <p:sp>
        <p:nvSpPr>
          <p:cNvPr id="99" name="Google Shape;99;g1f213c8c16b_0_0"/>
          <p:cNvSpPr/>
          <p:nvPr/>
        </p:nvSpPr>
        <p:spPr>
          <a:xfrm>
            <a:off x="4712425" y="5031645"/>
            <a:ext cx="2820000" cy="92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CO" sz="1800" u="none" cap="none" strike="noStrike">
                <a:solidFill>
                  <a:srgbClr val="D2A6FF"/>
                </a:solidFill>
                <a:latin typeface="Arial"/>
                <a:ea typeface="Arial"/>
                <a:cs typeface="Arial"/>
                <a:sym typeface="Arial"/>
              </a:rPr>
              <a:t>Session 7</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s-CO" sz="1800" u="none" cap="none" strike="noStrike">
                <a:solidFill>
                  <a:srgbClr val="D2A6FF"/>
                </a:solidFill>
                <a:latin typeface="Arial"/>
                <a:ea typeface="Arial"/>
                <a:cs typeface="Arial"/>
                <a:sym typeface="Arial"/>
              </a:rPr>
              <a:t>Jeans Hernández</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s-CO" sz="1800" u="none" cap="none" strike="noStrike">
                <a:solidFill>
                  <a:srgbClr val="D2A6FF"/>
                </a:solidFill>
                <a:latin typeface="Arial"/>
                <a:ea typeface="Arial"/>
                <a:cs typeface="Arial"/>
                <a:sym typeface="Arial"/>
              </a:rPr>
              <a:t>14/03/2024</a:t>
            </a:r>
            <a:endParaRPr b="0" i="0" sz="1800" u="none" cap="none" strike="noStrike">
              <a:solidFill>
                <a:srgbClr val="D2A6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g2c2ebb45886_0_287"/>
          <p:cNvPicPr preferRelativeResize="0"/>
          <p:nvPr/>
        </p:nvPicPr>
        <p:blipFill rotWithShape="1">
          <a:blip r:embed="rId3">
            <a:alphaModFix/>
          </a:blip>
          <a:srcRect b="0" l="25589" r="15147" t="0"/>
          <a:stretch/>
        </p:blipFill>
        <p:spPr>
          <a:xfrm>
            <a:off x="0" y="0"/>
            <a:ext cx="6096000" cy="6858000"/>
          </a:xfrm>
          <a:prstGeom prst="rect">
            <a:avLst/>
          </a:prstGeom>
          <a:noFill/>
          <a:ln>
            <a:noFill/>
          </a:ln>
        </p:spPr>
      </p:pic>
      <p:sp>
        <p:nvSpPr>
          <p:cNvPr id="241" name="Google Shape;241;g2c2ebb45886_0_287"/>
          <p:cNvSpPr/>
          <p:nvPr/>
        </p:nvSpPr>
        <p:spPr>
          <a:xfrm>
            <a:off x="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2" name="Google Shape;242;g2c2ebb45886_0_287"/>
          <p:cNvSpPr/>
          <p:nvPr/>
        </p:nvSpPr>
        <p:spPr>
          <a:xfrm>
            <a:off x="6096000" y="78661"/>
            <a:ext cx="3879000" cy="1569900"/>
          </a:xfrm>
          <a:prstGeom prst="rect">
            <a:avLst/>
          </a:prstGeom>
          <a:solidFill>
            <a:srgbClr val="D2A6FF">
              <a:alpha val="85882"/>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3" name="Google Shape;243;g2c2ebb45886_0_287"/>
          <p:cNvSpPr txBox="1"/>
          <p:nvPr/>
        </p:nvSpPr>
        <p:spPr>
          <a:xfrm>
            <a:off x="6351451" y="78650"/>
            <a:ext cx="33681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es-CO" sz="3200" u="none" cap="none" strike="noStrike">
                <a:solidFill>
                  <a:srgbClr val="001059"/>
                </a:solidFill>
                <a:latin typeface="Nunito Sans Black"/>
                <a:ea typeface="Nunito Sans Black"/>
                <a:cs typeface="Nunito Sans Black"/>
                <a:sym typeface="Nunito Sans Black"/>
              </a:rPr>
              <a:t>Software development methodologies</a:t>
            </a:r>
            <a:endParaRPr b="0" i="0" sz="3200" u="none" cap="none" strike="noStrike">
              <a:solidFill>
                <a:srgbClr val="001059"/>
              </a:solidFill>
              <a:latin typeface="Nunito Sans Black"/>
              <a:ea typeface="Nunito Sans Black"/>
              <a:cs typeface="Nunito Sans Black"/>
              <a:sym typeface="Nunito Sans Black"/>
            </a:endParaRPr>
          </a:p>
        </p:txBody>
      </p:sp>
      <p:grpSp>
        <p:nvGrpSpPr>
          <p:cNvPr id="244" name="Google Shape;244;g2c2ebb45886_0_287"/>
          <p:cNvGrpSpPr/>
          <p:nvPr/>
        </p:nvGrpSpPr>
        <p:grpSpPr>
          <a:xfrm>
            <a:off x="601045" y="195198"/>
            <a:ext cx="10989910" cy="770002"/>
            <a:chOff x="626478" y="195198"/>
            <a:chExt cx="10989910" cy="770002"/>
          </a:xfrm>
        </p:grpSpPr>
        <p:pic>
          <p:nvPicPr>
            <p:cNvPr id="245" name="Google Shape;245;g2c2ebb45886_0_287"/>
            <p:cNvPicPr preferRelativeResize="0"/>
            <p:nvPr/>
          </p:nvPicPr>
          <p:blipFill rotWithShape="1">
            <a:blip r:embed="rId4">
              <a:alphaModFix/>
            </a:blip>
            <a:srcRect b="0" l="0" r="0" t="0"/>
            <a:stretch/>
          </p:blipFill>
          <p:spPr>
            <a:xfrm>
              <a:off x="10192397" y="195198"/>
              <a:ext cx="1423991" cy="770002"/>
            </a:xfrm>
            <a:prstGeom prst="rect">
              <a:avLst/>
            </a:prstGeom>
            <a:noFill/>
            <a:ln>
              <a:noFill/>
            </a:ln>
          </p:spPr>
        </p:pic>
        <p:pic>
          <p:nvPicPr>
            <p:cNvPr id="246" name="Google Shape;246;g2c2ebb45886_0_287"/>
            <p:cNvPicPr preferRelativeResize="0"/>
            <p:nvPr/>
          </p:nvPicPr>
          <p:blipFill rotWithShape="1">
            <a:blip r:embed="rId5">
              <a:alphaModFix/>
            </a:blip>
            <a:srcRect b="0" l="0" r="0" t="0"/>
            <a:stretch/>
          </p:blipFill>
          <p:spPr>
            <a:xfrm>
              <a:off x="626478" y="390743"/>
              <a:ext cx="1088021" cy="378913"/>
            </a:xfrm>
            <a:prstGeom prst="rect">
              <a:avLst/>
            </a:prstGeom>
            <a:noFill/>
            <a:ln>
              <a:noFill/>
            </a:ln>
          </p:spPr>
        </p:pic>
      </p:grpSp>
      <p:pic>
        <p:nvPicPr>
          <p:cNvPr id="247" name="Google Shape;247;g2c2ebb45886_0_287"/>
          <p:cNvPicPr preferRelativeResize="0"/>
          <p:nvPr/>
        </p:nvPicPr>
        <p:blipFill rotWithShape="1">
          <a:blip r:embed="rId6">
            <a:alphaModFix/>
          </a:blip>
          <a:srcRect b="0" l="0" r="0" t="0"/>
          <a:stretch/>
        </p:blipFill>
        <p:spPr>
          <a:xfrm>
            <a:off x="518330" y="5353058"/>
            <a:ext cx="2339171" cy="1120853"/>
          </a:xfrm>
          <a:prstGeom prst="rect">
            <a:avLst/>
          </a:prstGeom>
          <a:noFill/>
          <a:ln>
            <a:noFill/>
          </a:ln>
        </p:spPr>
      </p:pic>
      <p:sp>
        <p:nvSpPr>
          <p:cNvPr id="248" name="Google Shape;248;g2c2ebb45886_0_287"/>
          <p:cNvSpPr txBox="1"/>
          <p:nvPr/>
        </p:nvSpPr>
        <p:spPr>
          <a:xfrm>
            <a:off x="6163900" y="1698950"/>
            <a:ext cx="5956500" cy="452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rgbClr val="001059"/>
                </a:solidFill>
                <a:latin typeface="Nunito Sans"/>
                <a:ea typeface="Nunito Sans"/>
                <a:cs typeface="Nunito Sans"/>
                <a:sym typeface="Nunito Sans"/>
              </a:rPr>
              <a:t>Software development methodologies always start from a theoretical component and when used by work teams lead to the use of a set of techniques and methods that will ultimately determine the general and specific tasks that should be performed to achieve an objective.</a:t>
            </a:r>
            <a:endParaRPr b="0" i="0" sz="2400" u="none" cap="none" strike="noStrike">
              <a:solidFill>
                <a:srgbClr val="001059"/>
              </a:solidFill>
              <a:latin typeface="Nunito Sans"/>
              <a:ea typeface="Nunito Sans"/>
              <a:cs typeface="Nunito Sans"/>
              <a:sym typeface="Nunito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1059"/>
              </a:solidFill>
              <a:latin typeface="Nunito Sans"/>
              <a:ea typeface="Nunito Sans"/>
              <a:cs typeface="Nunito Sans"/>
              <a:sym typeface="Nunito Sans"/>
            </a:endParaRPr>
          </a:p>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rgbClr val="001059"/>
                </a:solidFill>
                <a:latin typeface="Nunito Sans"/>
                <a:ea typeface="Nunito Sans"/>
                <a:cs typeface="Nunito Sans"/>
                <a:sym typeface="Nunito Sans"/>
              </a:rPr>
              <a:t>There are two major classifications of software development methodologies that are generally grouped as </a:t>
            </a:r>
            <a:r>
              <a:rPr b="0" i="0" lang="es-CO" sz="2400" u="sng" cap="none" strike="noStrike">
                <a:solidFill>
                  <a:schemeClr val="accent2"/>
                </a:solidFill>
                <a:latin typeface="Nunito Sans"/>
                <a:ea typeface="Nunito Sans"/>
                <a:cs typeface="Nunito Sans"/>
                <a:sym typeface="Nunito Sans"/>
              </a:rPr>
              <a:t>traditional frameworks or agile frameworks</a:t>
            </a:r>
            <a:r>
              <a:rPr b="0" i="0" lang="es-CO" sz="2400" u="none" cap="none" strike="noStrike">
                <a:solidFill>
                  <a:srgbClr val="001059"/>
                </a:solidFill>
                <a:latin typeface="Nunito Sans"/>
                <a:ea typeface="Nunito Sans"/>
                <a:cs typeface="Nunito Sans"/>
                <a:sym typeface="Nunito Sans"/>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g2c2ebb45886_0_303"/>
          <p:cNvPicPr preferRelativeResize="0"/>
          <p:nvPr/>
        </p:nvPicPr>
        <p:blipFill rotWithShape="1">
          <a:blip r:embed="rId3">
            <a:alphaModFix/>
          </a:blip>
          <a:srcRect b="0" l="25589" r="15147" t="0"/>
          <a:stretch/>
        </p:blipFill>
        <p:spPr>
          <a:xfrm>
            <a:off x="0" y="0"/>
            <a:ext cx="6096000" cy="6858000"/>
          </a:xfrm>
          <a:prstGeom prst="rect">
            <a:avLst/>
          </a:prstGeom>
          <a:noFill/>
          <a:ln>
            <a:noFill/>
          </a:ln>
        </p:spPr>
      </p:pic>
      <p:sp>
        <p:nvSpPr>
          <p:cNvPr id="255" name="Google Shape;255;g2c2ebb45886_0_303"/>
          <p:cNvSpPr/>
          <p:nvPr/>
        </p:nvSpPr>
        <p:spPr>
          <a:xfrm>
            <a:off x="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6" name="Google Shape;256;g2c2ebb45886_0_303"/>
          <p:cNvSpPr/>
          <p:nvPr/>
        </p:nvSpPr>
        <p:spPr>
          <a:xfrm>
            <a:off x="6096000" y="78661"/>
            <a:ext cx="3879000" cy="1569900"/>
          </a:xfrm>
          <a:prstGeom prst="rect">
            <a:avLst/>
          </a:prstGeom>
          <a:solidFill>
            <a:srgbClr val="D2A6FF">
              <a:alpha val="85882"/>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7" name="Google Shape;257;g2c2ebb45886_0_303"/>
          <p:cNvSpPr txBox="1"/>
          <p:nvPr/>
        </p:nvSpPr>
        <p:spPr>
          <a:xfrm>
            <a:off x="6351451" y="78650"/>
            <a:ext cx="33681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es-CO" sz="3200" u="none" cap="none" strike="noStrike">
                <a:solidFill>
                  <a:srgbClr val="001059"/>
                </a:solidFill>
                <a:latin typeface="Nunito Sans Black"/>
                <a:ea typeface="Nunito Sans Black"/>
                <a:cs typeface="Nunito Sans Black"/>
                <a:sym typeface="Nunito Sans Black"/>
              </a:rPr>
              <a:t>Agile frameworks/memethodologies</a:t>
            </a:r>
            <a:endParaRPr b="0" i="0" sz="3200" u="none" cap="none" strike="noStrike">
              <a:solidFill>
                <a:srgbClr val="001059"/>
              </a:solidFill>
              <a:latin typeface="Nunito Sans Black"/>
              <a:ea typeface="Nunito Sans Black"/>
              <a:cs typeface="Nunito Sans Black"/>
              <a:sym typeface="Nunito Sans Black"/>
            </a:endParaRPr>
          </a:p>
        </p:txBody>
      </p:sp>
      <p:grpSp>
        <p:nvGrpSpPr>
          <p:cNvPr id="258" name="Google Shape;258;g2c2ebb45886_0_303"/>
          <p:cNvGrpSpPr/>
          <p:nvPr/>
        </p:nvGrpSpPr>
        <p:grpSpPr>
          <a:xfrm>
            <a:off x="601045" y="195198"/>
            <a:ext cx="10989910" cy="770002"/>
            <a:chOff x="626478" y="195198"/>
            <a:chExt cx="10989910" cy="770002"/>
          </a:xfrm>
        </p:grpSpPr>
        <p:pic>
          <p:nvPicPr>
            <p:cNvPr id="259" name="Google Shape;259;g2c2ebb45886_0_303"/>
            <p:cNvPicPr preferRelativeResize="0"/>
            <p:nvPr/>
          </p:nvPicPr>
          <p:blipFill rotWithShape="1">
            <a:blip r:embed="rId4">
              <a:alphaModFix/>
            </a:blip>
            <a:srcRect b="0" l="0" r="0" t="0"/>
            <a:stretch/>
          </p:blipFill>
          <p:spPr>
            <a:xfrm>
              <a:off x="10192397" y="195198"/>
              <a:ext cx="1423991" cy="770002"/>
            </a:xfrm>
            <a:prstGeom prst="rect">
              <a:avLst/>
            </a:prstGeom>
            <a:noFill/>
            <a:ln>
              <a:noFill/>
            </a:ln>
          </p:spPr>
        </p:pic>
        <p:pic>
          <p:nvPicPr>
            <p:cNvPr id="260" name="Google Shape;260;g2c2ebb45886_0_303"/>
            <p:cNvPicPr preferRelativeResize="0"/>
            <p:nvPr/>
          </p:nvPicPr>
          <p:blipFill rotWithShape="1">
            <a:blip r:embed="rId5">
              <a:alphaModFix/>
            </a:blip>
            <a:srcRect b="0" l="0" r="0" t="0"/>
            <a:stretch/>
          </p:blipFill>
          <p:spPr>
            <a:xfrm>
              <a:off x="626478" y="390743"/>
              <a:ext cx="1088021" cy="378913"/>
            </a:xfrm>
            <a:prstGeom prst="rect">
              <a:avLst/>
            </a:prstGeom>
            <a:noFill/>
            <a:ln>
              <a:noFill/>
            </a:ln>
          </p:spPr>
        </p:pic>
      </p:grpSp>
      <p:pic>
        <p:nvPicPr>
          <p:cNvPr id="261" name="Google Shape;261;g2c2ebb45886_0_303"/>
          <p:cNvPicPr preferRelativeResize="0"/>
          <p:nvPr/>
        </p:nvPicPr>
        <p:blipFill rotWithShape="1">
          <a:blip r:embed="rId6">
            <a:alphaModFix/>
          </a:blip>
          <a:srcRect b="0" l="0" r="0" t="0"/>
          <a:stretch/>
        </p:blipFill>
        <p:spPr>
          <a:xfrm>
            <a:off x="518330" y="5353058"/>
            <a:ext cx="2339171" cy="1120853"/>
          </a:xfrm>
          <a:prstGeom prst="rect">
            <a:avLst/>
          </a:prstGeom>
          <a:noFill/>
          <a:ln>
            <a:noFill/>
          </a:ln>
        </p:spPr>
      </p:pic>
      <p:sp>
        <p:nvSpPr>
          <p:cNvPr id="262" name="Google Shape;262;g2c2ebb45886_0_303"/>
          <p:cNvSpPr txBox="1"/>
          <p:nvPr/>
        </p:nvSpPr>
        <p:spPr>
          <a:xfrm>
            <a:off x="6163900" y="1698950"/>
            <a:ext cx="5956500" cy="415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s-CO" sz="2400" u="none" cap="none" strike="noStrike">
                <a:solidFill>
                  <a:srgbClr val="001059"/>
                </a:solidFill>
                <a:latin typeface="Nunito Sans"/>
                <a:ea typeface="Nunito Sans"/>
                <a:cs typeface="Nunito Sans"/>
                <a:sym typeface="Nunito Sans"/>
              </a:rPr>
              <a:t>Agile frameworks or agile methodologies for software development are born as another option to address projects where it is not possible to have a complete detail of the requirements and their estimates in the first phase of the project or where it is necessary to make adaptability processes throughout the software development process.</a:t>
            </a:r>
            <a:endParaRPr b="0" i="0" sz="2400" u="none" cap="none" strike="noStrike">
              <a:solidFill>
                <a:srgbClr val="001059"/>
              </a:solidFill>
              <a:latin typeface="Nunito Sans"/>
              <a:ea typeface="Nunito Sans"/>
              <a:cs typeface="Nunito Sans"/>
              <a:sym typeface="Nunito Sans"/>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rgbClr val="001059"/>
              </a:solidFill>
              <a:latin typeface="Nunito Sans"/>
              <a:ea typeface="Nunito Sans"/>
              <a:cs typeface="Nunito Sans"/>
              <a:sym typeface="Nunito Sans"/>
            </a:endParaRPr>
          </a:p>
          <a:p>
            <a:pPr indent="0" lvl="0" marL="0" marR="0" rtl="0" algn="l">
              <a:lnSpc>
                <a:spcPct val="100000"/>
              </a:lnSpc>
              <a:spcBef>
                <a:spcPts val="0"/>
              </a:spcBef>
              <a:spcAft>
                <a:spcPts val="0"/>
              </a:spcAft>
              <a:buClr>
                <a:schemeClr val="dk1"/>
              </a:buClr>
              <a:buSzPts val="1100"/>
              <a:buFont typeface="Arial"/>
              <a:buNone/>
            </a:pPr>
            <a:r>
              <a:rPr b="0" i="0" lang="es-CO" sz="2400" u="none" cap="none" strike="noStrike">
                <a:solidFill>
                  <a:srgbClr val="001059"/>
                </a:solidFill>
                <a:latin typeface="Nunito Sans"/>
                <a:ea typeface="Nunito Sans"/>
                <a:cs typeface="Nunito Sans"/>
                <a:sym typeface="Nunito Sans"/>
              </a:rPr>
              <a:t>(Maida and Pacienzia, 2015).</a:t>
            </a:r>
            <a:endParaRPr b="0" i="0" sz="2400" u="none" cap="none" strike="noStrike">
              <a:solidFill>
                <a:srgbClr val="001059"/>
              </a:solidFill>
              <a:latin typeface="Nunito Sans"/>
              <a:ea typeface="Nunito Sans"/>
              <a:cs typeface="Nunito Sans"/>
              <a:sym typeface="Nuni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g2c2ebb45886_0_319"/>
          <p:cNvPicPr preferRelativeResize="0"/>
          <p:nvPr/>
        </p:nvPicPr>
        <p:blipFill rotWithShape="1">
          <a:blip r:embed="rId3">
            <a:alphaModFix/>
          </a:blip>
          <a:srcRect b="0" l="25589" r="15147" t="0"/>
          <a:stretch/>
        </p:blipFill>
        <p:spPr>
          <a:xfrm>
            <a:off x="0" y="0"/>
            <a:ext cx="6096000" cy="6858000"/>
          </a:xfrm>
          <a:prstGeom prst="rect">
            <a:avLst/>
          </a:prstGeom>
          <a:noFill/>
          <a:ln>
            <a:noFill/>
          </a:ln>
        </p:spPr>
      </p:pic>
      <p:sp>
        <p:nvSpPr>
          <p:cNvPr id="269" name="Google Shape;269;g2c2ebb45886_0_319"/>
          <p:cNvSpPr/>
          <p:nvPr/>
        </p:nvSpPr>
        <p:spPr>
          <a:xfrm>
            <a:off x="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0" name="Google Shape;270;g2c2ebb45886_0_319"/>
          <p:cNvSpPr/>
          <p:nvPr/>
        </p:nvSpPr>
        <p:spPr>
          <a:xfrm>
            <a:off x="6096000" y="78661"/>
            <a:ext cx="3879000" cy="1569900"/>
          </a:xfrm>
          <a:prstGeom prst="rect">
            <a:avLst/>
          </a:prstGeom>
          <a:solidFill>
            <a:srgbClr val="D2A6FF">
              <a:alpha val="85882"/>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1" name="Google Shape;271;g2c2ebb45886_0_319"/>
          <p:cNvSpPr txBox="1"/>
          <p:nvPr/>
        </p:nvSpPr>
        <p:spPr>
          <a:xfrm>
            <a:off x="6351451" y="571100"/>
            <a:ext cx="33681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es-CO" sz="3200" u="none" cap="none" strike="noStrike">
                <a:solidFill>
                  <a:srgbClr val="001059"/>
                </a:solidFill>
                <a:latin typeface="Nunito Sans Black"/>
                <a:ea typeface="Nunito Sans Black"/>
                <a:cs typeface="Nunito Sans Black"/>
                <a:sym typeface="Nunito Sans Black"/>
              </a:rPr>
              <a:t>SCRUM</a:t>
            </a:r>
            <a:endParaRPr b="0" i="0" sz="3200" u="none" cap="none" strike="noStrike">
              <a:solidFill>
                <a:srgbClr val="001059"/>
              </a:solidFill>
              <a:latin typeface="Nunito Sans Black"/>
              <a:ea typeface="Nunito Sans Black"/>
              <a:cs typeface="Nunito Sans Black"/>
              <a:sym typeface="Nunito Sans Black"/>
            </a:endParaRPr>
          </a:p>
        </p:txBody>
      </p:sp>
      <p:grpSp>
        <p:nvGrpSpPr>
          <p:cNvPr id="272" name="Google Shape;272;g2c2ebb45886_0_319"/>
          <p:cNvGrpSpPr/>
          <p:nvPr/>
        </p:nvGrpSpPr>
        <p:grpSpPr>
          <a:xfrm>
            <a:off x="601045" y="195198"/>
            <a:ext cx="10989910" cy="770002"/>
            <a:chOff x="626478" y="195198"/>
            <a:chExt cx="10989910" cy="770002"/>
          </a:xfrm>
        </p:grpSpPr>
        <p:pic>
          <p:nvPicPr>
            <p:cNvPr id="273" name="Google Shape;273;g2c2ebb45886_0_319"/>
            <p:cNvPicPr preferRelativeResize="0"/>
            <p:nvPr/>
          </p:nvPicPr>
          <p:blipFill rotWithShape="1">
            <a:blip r:embed="rId4">
              <a:alphaModFix/>
            </a:blip>
            <a:srcRect b="0" l="0" r="0" t="0"/>
            <a:stretch/>
          </p:blipFill>
          <p:spPr>
            <a:xfrm>
              <a:off x="10192397" y="195198"/>
              <a:ext cx="1423991" cy="770002"/>
            </a:xfrm>
            <a:prstGeom prst="rect">
              <a:avLst/>
            </a:prstGeom>
            <a:noFill/>
            <a:ln>
              <a:noFill/>
            </a:ln>
          </p:spPr>
        </p:pic>
        <p:pic>
          <p:nvPicPr>
            <p:cNvPr id="274" name="Google Shape;274;g2c2ebb45886_0_319"/>
            <p:cNvPicPr preferRelativeResize="0"/>
            <p:nvPr/>
          </p:nvPicPr>
          <p:blipFill rotWithShape="1">
            <a:blip r:embed="rId5">
              <a:alphaModFix/>
            </a:blip>
            <a:srcRect b="0" l="0" r="0" t="0"/>
            <a:stretch/>
          </p:blipFill>
          <p:spPr>
            <a:xfrm>
              <a:off x="626478" y="390743"/>
              <a:ext cx="1088021" cy="378913"/>
            </a:xfrm>
            <a:prstGeom prst="rect">
              <a:avLst/>
            </a:prstGeom>
            <a:noFill/>
            <a:ln>
              <a:noFill/>
            </a:ln>
          </p:spPr>
        </p:pic>
      </p:grpSp>
      <p:pic>
        <p:nvPicPr>
          <p:cNvPr id="275" name="Google Shape;275;g2c2ebb45886_0_319"/>
          <p:cNvPicPr preferRelativeResize="0"/>
          <p:nvPr/>
        </p:nvPicPr>
        <p:blipFill rotWithShape="1">
          <a:blip r:embed="rId6">
            <a:alphaModFix/>
          </a:blip>
          <a:srcRect b="0" l="0" r="0" t="0"/>
          <a:stretch/>
        </p:blipFill>
        <p:spPr>
          <a:xfrm>
            <a:off x="518330" y="5353058"/>
            <a:ext cx="2339171" cy="1120853"/>
          </a:xfrm>
          <a:prstGeom prst="rect">
            <a:avLst/>
          </a:prstGeom>
          <a:noFill/>
          <a:ln>
            <a:noFill/>
          </a:ln>
        </p:spPr>
      </p:pic>
      <p:sp>
        <p:nvSpPr>
          <p:cNvPr id="276" name="Google Shape;276;g2c2ebb45886_0_319"/>
          <p:cNvSpPr txBox="1"/>
          <p:nvPr/>
        </p:nvSpPr>
        <p:spPr>
          <a:xfrm>
            <a:off x="6163900" y="1698950"/>
            <a:ext cx="5956500" cy="489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s-CO" sz="2400" u="none" cap="none" strike="noStrike">
                <a:solidFill>
                  <a:srgbClr val="001059"/>
                </a:solidFill>
                <a:latin typeface="Nunito Sans"/>
                <a:ea typeface="Nunito Sans"/>
                <a:cs typeface="Nunito Sans"/>
                <a:sym typeface="Nunito Sans"/>
              </a:rPr>
              <a:t>Scrum, on the other hand, is an agile framework for developing, delivering, and sustaining complex products. It is based on principles of transparency, inspection, and adaptation. Scrum emphasizes iterative development, with small, cross-functional teams working in short cycles called "sprints" to deliver incremental improvements to the product.</a:t>
            </a:r>
            <a:endParaRPr b="0" i="0" sz="2400" u="none" cap="none" strike="noStrike">
              <a:solidFill>
                <a:srgbClr val="001059"/>
              </a:solidFill>
              <a:latin typeface="Nunito Sans"/>
              <a:ea typeface="Nunito Sans"/>
              <a:cs typeface="Nunito Sans"/>
              <a:sym typeface="Nunito Sans"/>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rgbClr val="001059"/>
              </a:solidFill>
              <a:latin typeface="Nunito Sans"/>
              <a:ea typeface="Nunito Sans"/>
              <a:cs typeface="Nunito Sans"/>
              <a:sym typeface="Nunito Sans"/>
            </a:endParaRPr>
          </a:p>
          <a:p>
            <a:pPr indent="0" lvl="0" marL="0" marR="0" rtl="0" algn="l">
              <a:lnSpc>
                <a:spcPct val="100000"/>
              </a:lnSpc>
              <a:spcBef>
                <a:spcPts val="0"/>
              </a:spcBef>
              <a:spcAft>
                <a:spcPts val="0"/>
              </a:spcAft>
              <a:buClr>
                <a:schemeClr val="dk1"/>
              </a:buClr>
              <a:buSzPts val="1100"/>
              <a:buFont typeface="Arial"/>
              <a:buNone/>
            </a:pPr>
            <a:r>
              <a:rPr b="0" i="0" lang="es-CO" sz="2400" u="none" cap="none" strike="noStrike">
                <a:solidFill>
                  <a:srgbClr val="001059"/>
                </a:solidFill>
                <a:latin typeface="Nunito Sans"/>
                <a:ea typeface="Nunito Sans"/>
                <a:cs typeface="Nunito Sans"/>
                <a:sym typeface="Nunito Sans"/>
              </a:rPr>
              <a:t>These meetings can occur in any department or team and can vary greatly in purpose, structure, and duration.</a:t>
            </a:r>
            <a:endParaRPr b="0" i="0" sz="2400" u="none" cap="none" strike="noStrike">
              <a:solidFill>
                <a:srgbClr val="001059"/>
              </a:solidFill>
              <a:latin typeface="Nunito Sans"/>
              <a:ea typeface="Nunito Sans"/>
              <a:cs typeface="Nunito Sans"/>
              <a:sym typeface="Nuni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grpSp>
        <p:nvGrpSpPr>
          <p:cNvPr id="282" name="Google Shape;282;g2c2ebb45886_0_334"/>
          <p:cNvGrpSpPr/>
          <p:nvPr/>
        </p:nvGrpSpPr>
        <p:grpSpPr>
          <a:xfrm>
            <a:off x="0" y="-1"/>
            <a:ext cx="12192000" cy="6858003"/>
            <a:chOff x="0" y="317351"/>
            <a:chExt cx="12192000" cy="6858003"/>
          </a:xfrm>
        </p:grpSpPr>
        <p:pic>
          <p:nvPicPr>
            <p:cNvPr id="283" name="Google Shape;283;g2c2ebb45886_0_334"/>
            <p:cNvPicPr preferRelativeResize="0"/>
            <p:nvPr/>
          </p:nvPicPr>
          <p:blipFill rotWithShape="1">
            <a:blip r:embed="rId3">
              <a:alphaModFix/>
            </a:blip>
            <a:srcRect b="7534" l="7812" r="7813" t="0"/>
            <a:stretch/>
          </p:blipFill>
          <p:spPr>
            <a:xfrm>
              <a:off x="0" y="317351"/>
              <a:ext cx="12192000" cy="6858003"/>
            </a:xfrm>
            <a:prstGeom prst="rect">
              <a:avLst/>
            </a:prstGeom>
            <a:noFill/>
            <a:ln>
              <a:noFill/>
            </a:ln>
          </p:spPr>
        </p:pic>
        <p:pic>
          <p:nvPicPr>
            <p:cNvPr id="284" name="Google Shape;284;g2c2ebb45886_0_334"/>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grpSp>
        <p:nvGrpSpPr>
          <p:cNvPr id="285" name="Google Shape;285;g2c2ebb45886_0_334"/>
          <p:cNvGrpSpPr/>
          <p:nvPr/>
        </p:nvGrpSpPr>
        <p:grpSpPr>
          <a:xfrm>
            <a:off x="626477" y="254641"/>
            <a:ext cx="11251266" cy="983287"/>
            <a:chOff x="626477" y="254641"/>
            <a:chExt cx="11251266" cy="983287"/>
          </a:xfrm>
        </p:grpSpPr>
        <p:pic>
          <p:nvPicPr>
            <p:cNvPr id="286" name="Google Shape;286;g2c2ebb45886_0_334"/>
            <p:cNvPicPr preferRelativeResize="0"/>
            <p:nvPr/>
          </p:nvPicPr>
          <p:blipFill rotWithShape="1">
            <a:blip r:embed="rId5">
              <a:alphaModFix/>
            </a:blip>
            <a:srcRect b="0" l="0" r="0" t="0"/>
            <a:stretch/>
          </p:blipFill>
          <p:spPr>
            <a:xfrm>
              <a:off x="10059722" y="254641"/>
              <a:ext cx="1818021" cy="983287"/>
            </a:xfrm>
            <a:prstGeom prst="rect">
              <a:avLst/>
            </a:prstGeom>
            <a:noFill/>
            <a:ln>
              <a:noFill/>
            </a:ln>
          </p:spPr>
        </p:pic>
        <p:pic>
          <p:nvPicPr>
            <p:cNvPr id="287" name="Google Shape;287;g2c2ebb45886_0_334"/>
            <p:cNvPicPr preferRelativeResize="0"/>
            <p:nvPr/>
          </p:nvPicPr>
          <p:blipFill rotWithShape="1">
            <a:blip r:embed="rId6">
              <a:alphaModFix/>
            </a:blip>
            <a:srcRect b="0" l="0" r="0" t="0"/>
            <a:stretch/>
          </p:blipFill>
          <p:spPr>
            <a:xfrm>
              <a:off x="626477" y="484081"/>
              <a:ext cx="1505800" cy="524408"/>
            </a:xfrm>
            <a:prstGeom prst="rect">
              <a:avLst/>
            </a:prstGeom>
            <a:noFill/>
            <a:ln>
              <a:noFill/>
            </a:ln>
          </p:spPr>
        </p:pic>
      </p:grpSp>
      <p:sp>
        <p:nvSpPr>
          <p:cNvPr id="288" name="Google Shape;288;g2c2ebb45886_0_334"/>
          <p:cNvSpPr txBox="1"/>
          <p:nvPr/>
        </p:nvSpPr>
        <p:spPr>
          <a:xfrm>
            <a:off x="143475" y="1186125"/>
            <a:ext cx="11904600" cy="550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100"/>
              <a:buFont typeface="Arial"/>
              <a:buNone/>
            </a:pPr>
            <a:r>
              <a:rPr b="1" i="0" lang="es-CO" sz="2600" u="none" cap="none" strike="noStrike">
                <a:solidFill>
                  <a:schemeClr val="accent2"/>
                </a:solidFill>
                <a:latin typeface="Nunito Sans Black"/>
                <a:ea typeface="Nunito Sans Black"/>
                <a:cs typeface="Nunito Sans Black"/>
                <a:sym typeface="Nunito Sans Black"/>
              </a:rPr>
              <a:t>Sprint Planning: </a:t>
            </a:r>
            <a:r>
              <a:rPr b="1" i="0" lang="es-CO" sz="2600" u="none" cap="none" strike="noStrike">
                <a:solidFill>
                  <a:schemeClr val="lt1"/>
                </a:solidFill>
                <a:latin typeface="Nunito Sans Black"/>
                <a:ea typeface="Nunito Sans Black"/>
                <a:cs typeface="Nunito Sans Black"/>
                <a:sym typeface="Nunito Sans Black"/>
              </a:rPr>
              <a:t>At the beginning of each sprint, the team plans the work to be done and selects the items from the product backlog that they will complete during the sprint.</a:t>
            </a:r>
            <a:endParaRPr b="1" i="0" sz="26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rPr b="1" i="0" lang="es-CO" sz="2600" u="none" cap="none" strike="noStrike">
                <a:solidFill>
                  <a:schemeClr val="accent2"/>
                </a:solidFill>
                <a:latin typeface="Nunito Sans Black"/>
                <a:ea typeface="Nunito Sans Black"/>
                <a:cs typeface="Nunito Sans Black"/>
                <a:sym typeface="Nunito Sans Black"/>
              </a:rPr>
              <a:t>Daily Stand-up: </a:t>
            </a:r>
            <a:r>
              <a:rPr b="1" i="0" lang="es-CO" sz="2600" u="none" cap="none" strike="noStrike">
                <a:solidFill>
                  <a:schemeClr val="lt1"/>
                </a:solidFill>
                <a:latin typeface="Nunito Sans Black"/>
                <a:ea typeface="Nunito Sans Black"/>
                <a:cs typeface="Nunito Sans Black"/>
                <a:sym typeface="Nunito Sans Black"/>
              </a:rPr>
              <a:t>As mentioned earlier, the daily stand-up is a brief meeting where team members update each other on their progress, plans, and any obstacles they are facing.</a:t>
            </a:r>
            <a:endParaRPr b="1" i="0" sz="26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rPr b="1" i="0" lang="es-CO" sz="2600" u="none" cap="none" strike="noStrike">
                <a:solidFill>
                  <a:schemeClr val="accent2"/>
                </a:solidFill>
                <a:latin typeface="Nunito Sans Black"/>
                <a:ea typeface="Nunito Sans Black"/>
                <a:cs typeface="Nunito Sans Black"/>
                <a:sym typeface="Nunito Sans Black"/>
              </a:rPr>
              <a:t>Sprint Review: </a:t>
            </a:r>
            <a:r>
              <a:rPr b="1" i="0" lang="es-CO" sz="2600" u="none" cap="none" strike="noStrike">
                <a:solidFill>
                  <a:schemeClr val="lt1"/>
                </a:solidFill>
                <a:latin typeface="Nunito Sans Black"/>
                <a:ea typeface="Nunito Sans Black"/>
                <a:cs typeface="Nunito Sans Black"/>
                <a:sym typeface="Nunito Sans Black"/>
              </a:rPr>
              <a:t>At the end of each sprint, the team demonstrates the work completed during the sprint and gathers feedback from stakeholders.</a:t>
            </a:r>
            <a:endParaRPr b="1" i="0" sz="2600" u="none" cap="none" strike="noStrike">
              <a:solidFill>
                <a:schemeClr val="lt1"/>
              </a:solidFill>
              <a:latin typeface="Nunito Sans Black"/>
              <a:ea typeface="Nunito Sans Black"/>
              <a:cs typeface="Nunito Sans Black"/>
              <a:sym typeface="Nunito Sans Black"/>
            </a:endParaRPr>
          </a:p>
        </p:txBody>
      </p:sp>
      <p:sp>
        <p:nvSpPr>
          <p:cNvPr id="289" name="Google Shape;289;g2c2ebb45886_0_334"/>
          <p:cNvSpPr txBox="1"/>
          <p:nvPr/>
        </p:nvSpPr>
        <p:spPr>
          <a:xfrm>
            <a:off x="2309550" y="129575"/>
            <a:ext cx="7572900" cy="69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i="0" lang="es-CO" sz="3200" u="none" cap="none" strike="noStrike">
                <a:solidFill>
                  <a:schemeClr val="accent2"/>
                </a:solidFill>
                <a:latin typeface="Nunito Sans Black"/>
                <a:ea typeface="Nunito Sans Black"/>
                <a:cs typeface="Nunito Sans Black"/>
                <a:sym typeface="Nunito Sans Black"/>
              </a:rPr>
              <a:t>Key elements of Scrum include</a:t>
            </a:r>
            <a:endParaRPr b="0" i="0" sz="3200" u="none" cap="none" strike="noStrike">
              <a:solidFill>
                <a:schemeClr val="accent2"/>
              </a:solidFill>
              <a:latin typeface="Nunito Sans Black"/>
              <a:ea typeface="Nunito Sans Black"/>
              <a:cs typeface="Nunito Sans Black"/>
              <a:sym typeface="Nunito Sans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grpSp>
        <p:nvGrpSpPr>
          <p:cNvPr id="295" name="Google Shape;295;g2c2ebb45886_0_348"/>
          <p:cNvGrpSpPr/>
          <p:nvPr/>
        </p:nvGrpSpPr>
        <p:grpSpPr>
          <a:xfrm>
            <a:off x="0" y="-1"/>
            <a:ext cx="12192000" cy="6858003"/>
            <a:chOff x="0" y="317351"/>
            <a:chExt cx="12192000" cy="6858003"/>
          </a:xfrm>
        </p:grpSpPr>
        <p:pic>
          <p:nvPicPr>
            <p:cNvPr id="296" name="Google Shape;296;g2c2ebb45886_0_348"/>
            <p:cNvPicPr preferRelativeResize="0"/>
            <p:nvPr/>
          </p:nvPicPr>
          <p:blipFill rotWithShape="1">
            <a:blip r:embed="rId3">
              <a:alphaModFix/>
            </a:blip>
            <a:srcRect b="7534" l="7812" r="7813" t="0"/>
            <a:stretch/>
          </p:blipFill>
          <p:spPr>
            <a:xfrm>
              <a:off x="0" y="317351"/>
              <a:ext cx="12192000" cy="6858003"/>
            </a:xfrm>
            <a:prstGeom prst="rect">
              <a:avLst/>
            </a:prstGeom>
            <a:noFill/>
            <a:ln>
              <a:noFill/>
            </a:ln>
          </p:spPr>
        </p:pic>
        <p:pic>
          <p:nvPicPr>
            <p:cNvPr id="297" name="Google Shape;297;g2c2ebb45886_0_348"/>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grpSp>
        <p:nvGrpSpPr>
          <p:cNvPr id="298" name="Google Shape;298;g2c2ebb45886_0_348"/>
          <p:cNvGrpSpPr/>
          <p:nvPr/>
        </p:nvGrpSpPr>
        <p:grpSpPr>
          <a:xfrm>
            <a:off x="626477" y="254641"/>
            <a:ext cx="11251266" cy="983287"/>
            <a:chOff x="626477" y="254641"/>
            <a:chExt cx="11251266" cy="983287"/>
          </a:xfrm>
        </p:grpSpPr>
        <p:pic>
          <p:nvPicPr>
            <p:cNvPr id="299" name="Google Shape;299;g2c2ebb45886_0_348"/>
            <p:cNvPicPr preferRelativeResize="0"/>
            <p:nvPr/>
          </p:nvPicPr>
          <p:blipFill rotWithShape="1">
            <a:blip r:embed="rId5">
              <a:alphaModFix/>
            </a:blip>
            <a:srcRect b="0" l="0" r="0" t="0"/>
            <a:stretch/>
          </p:blipFill>
          <p:spPr>
            <a:xfrm>
              <a:off x="10059722" y="254641"/>
              <a:ext cx="1818021" cy="983287"/>
            </a:xfrm>
            <a:prstGeom prst="rect">
              <a:avLst/>
            </a:prstGeom>
            <a:noFill/>
            <a:ln>
              <a:noFill/>
            </a:ln>
          </p:spPr>
        </p:pic>
        <p:pic>
          <p:nvPicPr>
            <p:cNvPr id="300" name="Google Shape;300;g2c2ebb45886_0_348"/>
            <p:cNvPicPr preferRelativeResize="0"/>
            <p:nvPr/>
          </p:nvPicPr>
          <p:blipFill rotWithShape="1">
            <a:blip r:embed="rId6">
              <a:alphaModFix/>
            </a:blip>
            <a:srcRect b="0" l="0" r="0" t="0"/>
            <a:stretch/>
          </p:blipFill>
          <p:spPr>
            <a:xfrm>
              <a:off x="626477" y="484081"/>
              <a:ext cx="1505800" cy="524408"/>
            </a:xfrm>
            <a:prstGeom prst="rect">
              <a:avLst/>
            </a:prstGeom>
            <a:noFill/>
            <a:ln>
              <a:noFill/>
            </a:ln>
          </p:spPr>
        </p:pic>
      </p:grpSp>
      <p:sp>
        <p:nvSpPr>
          <p:cNvPr id="301" name="Google Shape;301;g2c2ebb45886_0_348"/>
          <p:cNvSpPr txBox="1"/>
          <p:nvPr/>
        </p:nvSpPr>
        <p:spPr>
          <a:xfrm>
            <a:off x="143475" y="1186125"/>
            <a:ext cx="11904600" cy="37140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100"/>
              <a:buFont typeface="Arial"/>
              <a:buNone/>
            </a:pPr>
            <a:r>
              <a:rPr b="1" i="0" lang="es-CO" sz="2600" u="none" cap="none" strike="noStrike">
                <a:solidFill>
                  <a:schemeClr val="accent2"/>
                </a:solidFill>
                <a:latin typeface="Nunito Sans Black"/>
                <a:ea typeface="Nunito Sans Black"/>
                <a:cs typeface="Nunito Sans Black"/>
                <a:sym typeface="Nunito Sans Black"/>
              </a:rPr>
              <a:t>Sprint Retrospective: </a:t>
            </a:r>
            <a:r>
              <a:rPr b="1" i="0" lang="es-CO" sz="2600" u="none" cap="none" strike="noStrike">
                <a:solidFill>
                  <a:schemeClr val="lt1"/>
                </a:solidFill>
                <a:latin typeface="Nunito Sans Black"/>
                <a:ea typeface="Nunito Sans Black"/>
                <a:cs typeface="Nunito Sans Black"/>
                <a:sym typeface="Nunito Sans Black"/>
              </a:rPr>
              <a:t>After the sprint review, the team holds a retrospective meeting to reflect on what went well during the sprint, what could be improved, and any actions they will take to improve their process in the next sprint.</a:t>
            </a:r>
            <a:endParaRPr b="1" i="0" sz="26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rPr b="1" i="0" lang="es-CO" sz="2600" u="none" cap="none" strike="noStrike">
                <a:solidFill>
                  <a:schemeClr val="accent2"/>
                </a:solidFill>
                <a:latin typeface="Nunito Sans Black"/>
                <a:ea typeface="Nunito Sans Black"/>
                <a:cs typeface="Nunito Sans Black"/>
                <a:sym typeface="Nunito Sans Black"/>
              </a:rPr>
              <a:t>Product Backlog: </a:t>
            </a:r>
            <a:r>
              <a:rPr b="1" i="0" lang="es-CO" sz="2600" u="none" cap="none" strike="noStrike">
                <a:solidFill>
                  <a:schemeClr val="lt1"/>
                </a:solidFill>
                <a:latin typeface="Nunito Sans Black"/>
                <a:ea typeface="Nunito Sans Black"/>
                <a:cs typeface="Nunito Sans Black"/>
                <a:sym typeface="Nunito Sans Black"/>
              </a:rPr>
              <a:t>The product backlog is a prioritized list of features, enhancements, and fixes that need to be implemented in the product. It is continuously refined and updated based on feedback from stakeholders.</a:t>
            </a:r>
            <a:endParaRPr b="1" i="0" sz="26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accent2"/>
              </a:solidFill>
              <a:latin typeface="Nunito Sans Black"/>
              <a:ea typeface="Nunito Sans Black"/>
              <a:cs typeface="Nunito Sans Black"/>
              <a:sym typeface="Nunito Sans Black"/>
            </a:endParaRPr>
          </a:p>
        </p:txBody>
      </p:sp>
      <p:sp>
        <p:nvSpPr>
          <p:cNvPr id="302" name="Google Shape;302;g2c2ebb45886_0_348"/>
          <p:cNvSpPr txBox="1"/>
          <p:nvPr/>
        </p:nvSpPr>
        <p:spPr>
          <a:xfrm>
            <a:off x="2309550" y="129575"/>
            <a:ext cx="7572900" cy="69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i="0" lang="es-CO" sz="3200" u="none" cap="none" strike="noStrike">
                <a:solidFill>
                  <a:schemeClr val="accent2"/>
                </a:solidFill>
                <a:latin typeface="Nunito Sans Black"/>
                <a:ea typeface="Nunito Sans Black"/>
                <a:cs typeface="Nunito Sans Black"/>
                <a:sym typeface="Nunito Sans Black"/>
              </a:rPr>
              <a:t>Key elements of Scrum include</a:t>
            </a:r>
            <a:endParaRPr b="0" i="0" sz="3200" u="none" cap="none" strike="noStrike">
              <a:solidFill>
                <a:schemeClr val="accent2"/>
              </a:solidFill>
              <a:latin typeface="Nunito Sans Black"/>
              <a:ea typeface="Nunito Sans Black"/>
              <a:cs typeface="Nunito Sans Black"/>
              <a:sym typeface="Nunito Sans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grpSp>
        <p:nvGrpSpPr>
          <p:cNvPr id="308" name="Google Shape;308;g2c2ebb45886_0_374"/>
          <p:cNvGrpSpPr/>
          <p:nvPr/>
        </p:nvGrpSpPr>
        <p:grpSpPr>
          <a:xfrm>
            <a:off x="0" y="-1"/>
            <a:ext cx="12192000" cy="6858003"/>
            <a:chOff x="0" y="317351"/>
            <a:chExt cx="12192000" cy="6858003"/>
          </a:xfrm>
        </p:grpSpPr>
        <p:pic>
          <p:nvPicPr>
            <p:cNvPr id="309" name="Google Shape;309;g2c2ebb45886_0_374"/>
            <p:cNvPicPr preferRelativeResize="0"/>
            <p:nvPr/>
          </p:nvPicPr>
          <p:blipFill rotWithShape="1">
            <a:blip r:embed="rId3">
              <a:alphaModFix/>
            </a:blip>
            <a:srcRect b="7534" l="7812" r="7813" t="0"/>
            <a:stretch/>
          </p:blipFill>
          <p:spPr>
            <a:xfrm>
              <a:off x="0" y="317351"/>
              <a:ext cx="12192000" cy="6858003"/>
            </a:xfrm>
            <a:prstGeom prst="rect">
              <a:avLst/>
            </a:prstGeom>
            <a:noFill/>
            <a:ln>
              <a:noFill/>
            </a:ln>
          </p:spPr>
        </p:pic>
        <p:pic>
          <p:nvPicPr>
            <p:cNvPr id="310" name="Google Shape;310;g2c2ebb45886_0_374"/>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pic>
        <p:nvPicPr>
          <p:cNvPr id="311" name="Google Shape;311;g2c2ebb45886_0_374"/>
          <p:cNvPicPr preferRelativeResize="0"/>
          <p:nvPr/>
        </p:nvPicPr>
        <p:blipFill rotWithShape="1">
          <a:blip r:embed="rId5">
            <a:alphaModFix/>
          </a:blip>
          <a:srcRect b="0" l="0" r="0" t="0"/>
          <a:stretch/>
        </p:blipFill>
        <p:spPr>
          <a:xfrm>
            <a:off x="1940308" y="0"/>
            <a:ext cx="8623609"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grpSp>
        <p:nvGrpSpPr>
          <p:cNvPr id="317" name="Google Shape;317;g2c2ebb45886_0_400"/>
          <p:cNvGrpSpPr/>
          <p:nvPr/>
        </p:nvGrpSpPr>
        <p:grpSpPr>
          <a:xfrm>
            <a:off x="0" y="-1"/>
            <a:ext cx="12192000" cy="6858003"/>
            <a:chOff x="0" y="317351"/>
            <a:chExt cx="12192000" cy="6858003"/>
          </a:xfrm>
        </p:grpSpPr>
        <p:pic>
          <p:nvPicPr>
            <p:cNvPr id="318" name="Google Shape;318;g2c2ebb45886_0_400"/>
            <p:cNvPicPr preferRelativeResize="0"/>
            <p:nvPr/>
          </p:nvPicPr>
          <p:blipFill rotWithShape="1">
            <a:blip r:embed="rId3">
              <a:alphaModFix/>
            </a:blip>
            <a:srcRect b="7534" l="7812" r="7813" t="0"/>
            <a:stretch/>
          </p:blipFill>
          <p:spPr>
            <a:xfrm>
              <a:off x="0" y="317351"/>
              <a:ext cx="12192000" cy="6858003"/>
            </a:xfrm>
            <a:prstGeom prst="rect">
              <a:avLst/>
            </a:prstGeom>
            <a:noFill/>
            <a:ln>
              <a:noFill/>
            </a:ln>
          </p:spPr>
        </p:pic>
        <p:pic>
          <p:nvPicPr>
            <p:cNvPr id="319" name="Google Shape;319;g2c2ebb45886_0_400"/>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graphicFrame>
        <p:nvGraphicFramePr>
          <p:cNvPr id="320" name="Google Shape;320;g2c2ebb45886_0_400"/>
          <p:cNvGraphicFramePr/>
          <p:nvPr/>
        </p:nvGraphicFramePr>
        <p:xfrm>
          <a:off x="1203775" y="922375"/>
          <a:ext cx="3000000" cy="3000000"/>
        </p:xfrm>
        <a:graphic>
          <a:graphicData uri="http://schemas.openxmlformats.org/drawingml/2006/table">
            <a:tbl>
              <a:tblPr>
                <a:solidFill>
                  <a:srgbClr val="FFFFFF"/>
                </a:solidFill>
                <a:tableStyleId>{D29BF47B-0C18-4C8D-A433-78A3AB2735D3}</a:tableStyleId>
              </a:tblPr>
              <a:tblGrid>
                <a:gridCol w="1797800"/>
                <a:gridCol w="2991025"/>
                <a:gridCol w="4995625"/>
              </a:tblGrid>
              <a:tr h="995000">
                <a:tc>
                  <a:txBody>
                    <a:bodyPr/>
                    <a:lstStyle/>
                    <a:p>
                      <a:pPr indent="0" lvl="0" marL="0" marR="0" rtl="0" algn="ctr">
                        <a:lnSpc>
                          <a:spcPct val="115000"/>
                        </a:lnSpc>
                        <a:spcBef>
                          <a:spcPts val="0"/>
                        </a:spcBef>
                        <a:spcAft>
                          <a:spcPts val="0"/>
                        </a:spcAft>
                        <a:buClr>
                          <a:srgbClr val="000000"/>
                        </a:buClr>
                        <a:buSzPts val="2300"/>
                        <a:buFont typeface="Arial"/>
                        <a:buNone/>
                      </a:pPr>
                      <a:r>
                        <a:rPr lang="es-CO" sz="2300" u="none" cap="none" strike="noStrike">
                          <a:solidFill>
                            <a:srgbClr val="1F1F1F"/>
                          </a:solidFill>
                          <a:highlight>
                            <a:srgbClr val="FFFFFF"/>
                          </a:highlight>
                        </a:rPr>
                        <a:t>Feature</a:t>
                      </a:r>
                      <a:endParaRPr sz="2300" u="none" cap="none" strike="noStrike">
                        <a:solidFill>
                          <a:srgbClr val="1F1F1F"/>
                        </a:solidFill>
                        <a:highlight>
                          <a:srgbClr val="FFFFFF"/>
                        </a:highlight>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2300"/>
                        <a:buFont typeface="Arial"/>
                        <a:buNone/>
                      </a:pPr>
                      <a:r>
                        <a:rPr lang="es-CO" sz="2300" u="none" cap="none" strike="noStrike">
                          <a:solidFill>
                            <a:schemeClr val="accent2"/>
                          </a:solidFill>
                          <a:highlight>
                            <a:srgbClr val="FFFFFF"/>
                          </a:highlight>
                        </a:rPr>
                        <a:t>Daily Meeting</a:t>
                      </a:r>
                      <a:endParaRPr sz="2300" u="none" cap="none" strike="noStrike">
                        <a:solidFill>
                          <a:schemeClr val="accent2"/>
                        </a:solidFill>
                        <a:highlight>
                          <a:srgbClr val="FFFFFF"/>
                        </a:highlight>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2300"/>
                        <a:buFont typeface="Arial"/>
                        <a:buNone/>
                      </a:pPr>
                      <a:r>
                        <a:rPr lang="es-CO" sz="2300" u="none" cap="none" strike="noStrike">
                          <a:solidFill>
                            <a:schemeClr val="accent2"/>
                          </a:solidFill>
                          <a:highlight>
                            <a:srgbClr val="FFFFFF"/>
                          </a:highlight>
                        </a:rPr>
                        <a:t>Scrum</a:t>
                      </a:r>
                      <a:endParaRPr sz="2300" u="none" cap="none" strike="noStrike">
                        <a:solidFill>
                          <a:schemeClr val="accent2"/>
                        </a:solidFill>
                        <a:highlight>
                          <a:srgbClr val="FFFFFF"/>
                        </a:highlight>
                      </a:endParaRPr>
                    </a:p>
                  </a:txBody>
                  <a:tcPr marT="91425" marB="91425" marR="91425" marL="91425"/>
                </a:tc>
              </a:tr>
              <a:tr h="1256825">
                <a:tc>
                  <a:txBody>
                    <a:bodyPr/>
                    <a:lstStyle/>
                    <a:p>
                      <a:pPr indent="0" lvl="0" marL="0" marR="0" rtl="0" algn="ctr">
                        <a:lnSpc>
                          <a:spcPct val="100000"/>
                        </a:lnSpc>
                        <a:spcBef>
                          <a:spcPts val="0"/>
                        </a:spcBef>
                        <a:spcAft>
                          <a:spcPts val="0"/>
                        </a:spcAft>
                        <a:buClr>
                          <a:srgbClr val="000000"/>
                        </a:buClr>
                        <a:buSzPts val="2300"/>
                        <a:buFont typeface="Arial"/>
                        <a:buNone/>
                      </a:pPr>
                      <a:r>
                        <a:rPr b="1" lang="es-CO" sz="2300" u="none" cap="none" strike="noStrike">
                          <a:solidFill>
                            <a:srgbClr val="1F1F1F"/>
                          </a:solidFill>
                          <a:highlight>
                            <a:srgbClr val="FFFFFF"/>
                          </a:highlight>
                        </a:rPr>
                        <a:t>Purpose</a:t>
                      </a:r>
                      <a:endParaRPr b="1" sz="2300" u="none" cap="none" strike="noStrike">
                        <a:solidFill>
                          <a:srgbClr val="1F1F1F"/>
                        </a:solidFill>
                        <a:highlight>
                          <a:srgbClr val="FFFFFF"/>
                        </a:highlight>
                      </a:endParaRPr>
                    </a:p>
                  </a:txBody>
                  <a:tcPr marT="152400" marB="152400" marR="152400" marL="152400"/>
                </a:tc>
                <a:tc>
                  <a:txBody>
                    <a:bodyPr/>
                    <a:lstStyle/>
                    <a:p>
                      <a:pPr indent="0" lvl="0" marL="0" marR="0" rtl="0" algn="ctr">
                        <a:lnSpc>
                          <a:spcPct val="100000"/>
                        </a:lnSpc>
                        <a:spcBef>
                          <a:spcPts val="0"/>
                        </a:spcBef>
                        <a:spcAft>
                          <a:spcPts val="0"/>
                        </a:spcAft>
                        <a:buClr>
                          <a:srgbClr val="000000"/>
                        </a:buClr>
                        <a:buSzPts val="2300"/>
                        <a:buFont typeface="Arial"/>
                        <a:buNone/>
                      </a:pPr>
                      <a:r>
                        <a:rPr lang="es-CO" sz="2300" u="none" cap="none" strike="noStrike">
                          <a:solidFill>
                            <a:srgbClr val="1F1F1F"/>
                          </a:solidFill>
                          <a:highlight>
                            <a:srgbClr val="FFFFFF"/>
                          </a:highlight>
                        </a:rPr>
                        <a:t>Varies depending on the team</a:t>
                      </a:r>
                      <a:endParaRPr sz="2300" u="none" cap="none" strike="noStrike">
                        <a:solidFill>
                          <a:srgbClr val="1F1F1F"/>
                        </a:solidFill>
                        <a:highlight>
                          <a:srgbClr val="FFFFFF"/>
                        </a:highlight>
                      </a:endParaRPr>
                    </a:p>
                  </a:txBody>
                  <a:tcPr marT="152400" marB="152400" marR="152400" marL="152400"/>
                </a:tc>
                <a:tc>
                  <a:txBody>
                    <a:bodyPr/>
                    <a:lstStyle/>
                    <a:p>
                      <a:pPr indent="0" lvl="0" marL="0" marR="0" rtl="0" algn="ctr">
                        <a:lnSpc>
                          <a:spcPct val="100000"/>
                        </a:lnSpc>
                        <a:spcBef>
                          <a:spcPts val="0"/>
                        </a:spcBef>
                        <a:spcAft>
                          <a:spcPts val="0"/>
                        </a:spcAft>
                        <a:buClr>
                          <a:srgbClr val="000000"/>
                        </a:buClr>
                        <a:buSzPts val="2300"/>
                        <a:buFont typeface="Arial"/>
                        <a:buNone/>
                      </a:pPr>
                      <a:r>
                        <a:rPr lang="es-CO" sz="2300" u="none" cap="none" strike="noStrike">
                          <a:solidFill>
                            <a:srgbClr val="1F1F1F"/>
                          </a:solidFill>
                          <a:highlight>
                            <a:srgbClr val="FFFFFF"/>
                          </a:highlight>
                        </a:rPr>
                        <a:t>Inspect progress and adapt plan within Scrum framework</a:t>
                      </a:r>
                      <a:endParaRPr sz="2300" u="none" cap="none" strike="noStrike">
                        <a:solidFill>
                          <a:srgbClr val="1F1F1F"/>
                        </a:solidFill>
                        <a:highlight>
                          <a:srgbClr val="FFFFFF"/>
                        </a:highlight>
                      </a:endParaRPr>
                    </a:p>
                  </a:txBody>
                  <a:tcPr marT="152400" marB="152400" marR="152400" marL="152400"/>
                </a:tc>
              </a:tr>
              <a:tr h="907700">
                <a:tc>
                  <a:txBody>
                    <a:bodyPr/>
                    <a:lstStyle/>
                    <a:p>
                      <a:pPr indent="0" lvl="0" marL="0" marR="0" rtl="0" algn="ctr">
                        <a:lnSpc>
                          <a:spcPct val="100000"/>
                        </a:lnSpc>
                        <a:spcBef>
                          <a:spcPts val="0"/>
                        </a:spcBef>
                        <a:spcAft>
                          <a:spcPts val="0"/>
                        </a:spcAft>
                        <a:buClr>
                          <a:srgbClr val="000000"/>
                        </a:buClr>
                        <a:buSzPts val="2300"/>
                        <a:buFont typeface="Arial"/>
                        <a:buNone/>
                      </a:pPr>
                      <a:r>
                        <a:rPr b="1" lang="es-CO" sz="2300" u="none" cap="none" strike="noStrike">
                          <a:solidFill>
                            <a:srgbClr val="1F1F1F"/>
                          </a:solidFill>
                          <a:highlight>
                            <a:srgbClr val="FFFFFF"/>
                          </a:highlight>
                        </a:rPr>
                        <a:t>Frequency</a:t>
                      </a:r>
                      <a:endParaRPr b="1" sz="2300" u="none" cap="none" strike="noStrike">
                        <a:solidFill>
                          <a:srgbClr val="1F1F1F"/>
                        </a:solidFill>
                        <a:highlight>
                          <a:srgbClr val="FFFFFF"/>
                        </a:highlight>
                      </a:endParaRPr>
                    </a:p>
                  </a:txBody>
                  <a:tcPr marT="152400" marB="152400" marR="152400" marL="152400"/>
                </a:tc>
                <a:tc>
                  <a:txBody>
                    <a:bodyPr/>
                    <a:lstStyle/>
                    <a:p>
                      <a:pPr indent="0" lvl="0" marL="0" marR="0" rtl="0" algn="ctr">
                        <a:lnSpc>
                          <a:spcPct val="100000"/>
                        </a:lnSpc>
                        <a:spcBef>
                          <a:spcPts val="0"/>
                        </a:spcBef>
                        <a:spcAft>
                          <a:spcPts val="0"/>
                        </a:spcAft>
                        <a:buClr>
                          <a:srgbClr val="000000"/>
                        </a:buClr>
                        <a:buSzPts val="2300"/>
                        <a:buFont typeface="Arial"/>
                        <a:buNone/>
                      </a:pPr>
                      <a:r>
                        <a:rPr lang="es-CO" sz="2300" u="none" cap="none" strike="noStrike">
                          <a:solidFill>
                            <a:srgbClr val="1F1F1F"/>
                          </a:solidFill>
                          <a:highlight>
                            <a:srgbClr val="FFFFFF"/>
                          </a:highlight>
                        </a:rPr>
                        <a:t>Every day</a:t>
                      </a:r>
                      <a:endParaRPr sz="2300" u="none" cap="none" strike="noStrike">
                        <a:solidFill>
                          <a:srgbClr val="1F1F1F"/>
                        </a:solidFill>
                        <a:highlight>
                          <a:srgbClr val="FFFFFF"/>
                        </a:highlight>
                      </a:endParaRPr>
                    </a:p>
                  </a:txBody>
                  <a:tcPr marT="152400" marB="152400" marR="152400" marL="152400"/>
                </a:tc>
                <a:tc>
                  <a:txBody>
                    <a:bodyPr/>
                    <a:lstStyle/>
                    <a:p>
                      <a:pPr indent="0" lvl="0" marL="0" marR="0" rtl="0" algn="ctr">
                        <a:lnSpc>
                          <a:spcPct val="100000"/>
                        </a:lnSpc>
                        <a:spcBef>
                          <a:spcPts val="0"/>
                        </a:spcBef>
                        <a:spcAft>
                          <a:spcPts val="0"/>
                        </a:spcAft>
                        <a:buClr>
                          <a:srgbClr val="000000"/>
                        </a:buClr>
                        <a:buSzPts val="2300"/>
                        <a:buFont typeface="Arial"/>
                        <a:buNone/>
                      </a:pPr>
                      <a:r>
                        <a:rPr lang="es-CO" sz="2300" u="none" cap="none" strike="noStrike">
                          <a:solidFill>
                            <a:srgbClr val="1F1F1F"/>
                          </a:solidFill>
                          <a:highlight>
                            <a:srgbClr val="FFFFFF"/>
                          </a:highlight>
                        </a:rPr>
                        <a:t>Every day within a Scrum project</a:t>
                      </a:r>
                      <a:endParaRPr sz="2300" u="none" cap="none" strike="noStrike">
                        <a:solidFill>
                          <a:srgbClr val="1F1F1F"/>
                        </a:solidFill>
                        <a:highlight>
                          <a:srgbClr val="FFFFFF"/>
                        </a:highlight>
                      </a:endParaRPr>
                    </a:p>
                  </a:txBody>
                  <a:tcPr marT="152400" marB="152400" marR="152400" marL="152400"/>
                </a:tc>
              </a:tr>
              <a:tr h="907700">
                <a:tc>
                  <a:txBody>
                    <a:bodyPr/>
                    <a:lstStyle/>
                    <a:p>
                      <a:pPr indent="0" lvl="0" marL="0" marR="0" rtl="0" algn="ctr">
                        <a:lnSpc>
                          <a:spcPct val="100000"/>
                        </a:lnSpc>
                        <a:spcBef>
                          <a:spcPts val="0"/>
                        </a:spcBef>
                        <a:spcAft>
                          <a:spcPts val="0"/>
                        </a:spcAft>
                        <a:buClr>
                          <a:srgbClr val="000000"/>
                        </a:buClr>
                        <a:buSzPts val="2300"/>
                        <a:buFont typeface="Arial"/>
                        <a:buNone/>
                      </a:pPr>
                      <a:r>
                        <a:rPr b="1" lang="es-CO" sz="2300" u="none" cap="none" strike="noStrike">
                          <a:solidFill>
                            <a:srgbClr val="1F1F1F"/>
                          </a:solidFill>
                          <a:highlight>
                            <a:srgbClr val="FFFFFF"/>
                          </a:highlight>
                        </a:rPr>
                        <a:t>Duration</a:t>
                      </a:r>
                      <a:endParaRPr b="1" sz="2300" u="none" cap="none" strike="noStrike">
                        <a:solidFill>
                          <a:srgbClr val="1F1F1F"/>
                        </a:solidFill>
                        <a:highlight>
                          <a:srgbClr val="FFFFFF"/>
                        </a:highlight>
                      </a:endParaRPr>
                    </a:p>
                  </a:txBody>
                  <a:tcPr marT="152400" marB="152400" marR="152400" marL="152400"/>
                </a:tc>
                <a:tc>
                  <a:txBody>
                    <a:bodyPr/>
                    <a:lstStyle/>
                    <a:p>
                      <a:pPr indent="0" lvl="0" marL="0" marR="0" rtl="0" algn="ctr">
                        <a:lnSpc>
                          <a:spcPct val="100000"/>
                        </a:lnSpc>
                        <a:spcBef>
                          <a:spcPts val="0"/>
                        </a:spcBef>
                        <a:spcAft>
                          <a:spcPts val="0"/>
                        </a:spcAft>
                        <a:buClr>
                          <a:srgbClr val="000000"/>
                        </a:buClr>
                        <a:buSzPts val="2300"/>
                        <a:buFont typeface="Arial"/>
                        <a:buNone/>
                      </a:pPr>
                      <a:r>
                        <a:rPr lang="es-CO" sz="2300" u="none" cap="none" strike="noStrike">
                          <a:solidFill>
                            <a:srgbClr val="1F1F1F"/>
                          </a:solidFill>
                          <a:highlight>
                            <a:srgbClr val="FFFFFF"/>
                          </a:highlight>
                        </a:rPr>
                        <a:t>Can vary</a:t>
                      </a:r>
                      <a:endParaRPr sz="2300" u="none" cap="none" strike="noStrike">
                        <a:solidFill>
                          <a:srgbClr val="1F1F1F"/>
                        </a:solidFill>
                        <a:highlight>
                          <a:srgbClr val="FFFFFF"/>
                        </a:highlight>
                      </a:endParaRPr>
                    </a:p>
                  </a:txBody>
                  <a:tcPr marT="152400" marB="152400" marR="152400" marL="152400"/>
                </a:tc>
                <a:tc>
                  <a:txBody>
                    <a:bodyPr/>
                    <a:lstStyle/>
                    <a:p>
                      <a:pPr indent="0" lvl="0" marL="0" marR="0" rtl="0" algn="ctr">
                        <a:lnSpc>
                          <a:spcPct val="100000"/>
                        </a:lnSpc>
                        <a:spcBef>
                          <a:spcPts val="0"/>
                        </a:spcBef>
                        <a:spcAft>
                          <a:spcPts val="0"/>
                        </a:spcAft>
                        <a:buClr>
                          <a:srgbClr val="000000"/>
                        </a:buClr>
                        <a:buSzPts val="2300"/>
                        <a:buFont typeface="Arial"/>
                        <a:buNone/>
                      </a:pPr>
                      <a:r>
                        <a:rPr lang="es-CO" sz="2300" u="none" cap="none" strike="noStrike">
                          <a:solidFill>
                            <a:srgbClr val="1F1F1F"/>
                          </a:solidFill>
                          <a:highlight>
                            <a:srgbClr val="FFFFFF"/>
                          </a:highlight>
                        </a:rPr>
                        <a:t>Typically, 15 minutes</a:t>
                      </a:r>
                      <a:endParaRPr sz="2300" u="none" cap="none" strike="noStrike">
                        <a:solidFill>
                          <a:srgbClr val="1F1F1F"/>
                        </a:solidFill>
                        <a:highlight>
                          <a:srgbClr val="FFFFFF"/>
                        </a:highlight>
                      </a:endParaRPr>
                    </a:p>
                  </a:txBody>
                  <a:tcPr marT="152400" marB="152400" marR="152400" marL="152400"/>
                </a:tc>
              </a:tr>
              <a:tr h="1256825">
                <a:tc>
                  <a:txBody>
                    <a:bodyPr/>
                    <a:lstStyle/>
                    <a:p>
                      <a:pPr indent="0" lvl="0" marL="0" marR="0" rtl="0" algn="ctr">
                        <a:lnSpc>
                          <a:spcPct val="100000"/>
                        </a:lnSpc>
                        <a:spcBef>
                          <a:spcPts val="0"/>
                        </a:spcBef>
                        <a:spcAft>
                          <a:spcPts val="0"/>
                        </a:spcAft>
                        <a:buClr>
                          <a:srgbClr val="000000"/>
                        </a:buClr>
                        <a:buSzPts val="2300"/>
                        <a:buFont typeface="Arial"/>
                        <a:buNone/>
                      </a:pPr>
                      <a:r>
                        <a:rPr b="1" lang="es-CO" sz="2300" u="none" cap="none" strike="noStrike">
                          <a:solidFill>
                            <a:srgbClr val="1F1F1F"/>
                          </a:solidFill>
                          <a:highlight>
                            <a:srgbClr val="FFFFFF"/>
                          </a:highlight>
                        </a:rPr>
                        <a:t>Who attends</a:t>
                      </a:r>
                      <a:endParaRPr b="1" sz="2300" u="none" cap="none" strike="noStrike">
                        <a:solidFill>
                          <a:srgbClr val="1F1F1F"/>
                        </a:solidFill>
                        <a:highlight>
                          <a:srgbClr val="FFFFFF"/>
                        </a:highlight>
                      </a:endParaRPr>
                    </a:p>
                  </a:txBody>
                  <a:tcPr marT="152400" marB="152400" marR="152400" marL="152400"/>
                </a:tc>
                <a:tc>
                  <a:txBody>
                    <a:bodyPr/>
                    <a:lstStyle/>
                    <a:p>
                      <a:pPr indent="0" lvl="0" marL="0" marR="0" rtl="0" algn="ctr">
                        <a:lnSpc>
                          <a:spcPct val="100000"/>
                        </a:lnSpc>
                        <a:spcBef>
                          <a:spcPts val="0"/>
                        </a:spcBef>
                        <a:spcAft>
                          <a:spcPts val="0"/>
                        </a:spcAft>
                        <a:buClr>
                          <a:srgbClr val="000000"/>
                        </a:buClr>
                        <a:buSzPts val="2300"/>
                        <a:buFont typeface="Arial"/>
                        <a:buNone/>
                      </a:pPr>
                      <a:r>
                        <a:rPr lang="es-CO" sz="2300" u="none" cap="none" strike="noStrike">
                          <a:solidFill>
                            <a:srgbClr val="1F1F1F"/>
                          </a:solidFill>
                          <a:highlight>
                            <a:srgbClr val="FFFFFF"/>
                          </a:highlight>
                        </a:rPr>
                        <a:t>Can involve anyone</a:t>
                      </a:r>
                      <a:endParaRPr sz="2300" u="none" cap="none" strike="noStrike">
                        <a:solidFill>
                          <a:srgbClr val="1F1F1F"/>
                        </a:solidFill>
                        <a:highlight>
                          <a:srgbClr val="FFFFFF"/>
                        </a:highlight>
                      </a:endParaRPr>
                    </a:p>
                  </a:txBody>
                  <a:tcPr marT="152400" marB="152400" marR="152400" marL="152400"/>
                </a:tc>
                <a:tc>
                  <a:txBody>
                    <a:bodyPr/>
                    <a:lstStyle/>
                    <a:p>
                      <a:pPr indent="0" lvl="0" marL="0" marR="0" rtl="0" algn="ctr">
                        <a:lnSpc>
                          <a:spcPct val="100000"/>
                        </a:lnSpc>
                        <a:spcBef>
                          <a:spcPts val="0"/>
                        </a:spcBef>
                        <a:spcAft>
                          <a:spcPts val="0"/>
                        </a:spcAft>
                        <a:buClr>
                          <a:srgbClr val="000000"/>
                        </a:buClr>
                        <a:buSzPts val="2300"/>
                        <a:buFont typeface="Arial"/>
                        <a:buNone/>
                      </a:pPr>
                      <a:r>
                        <a:rPr lang="es-CO" sz="2300" u="none" cap="none" strike="noStrike">
                          <a:solidFill>
                            <a:srgbClr val="1F1F1F"/>
                          </a:solidFill>
                          <a:highlight>
                            <a:srgbClr val="FFFFFF"/>
                          </a:highlight>
                        </a:rPr>
                        <a:t>Scrum Team (Product Owner, Scrum</a:t>
                      </a:r>
                      <a:endParaRPr sz="2300" u="none" cap="none" strike="noStrike">
                        <a:solidFill>
                          <a:srgbClr val="1F1F1F"/>
                        </a:solidFill>
                        <a:highlight>
                          <a:srgbClr val="FFFFFF"/>
                        </a:highlight>
                      </a:endParaRPr>
                    </a:p>
                  </a:txBody>
                  <a:tcPr marT="152400" marB="152400" marR="152400" marL="152400"/>
                </a:tc>
              </a:tr>
            </a:tbl>
          </a:graphicData>
        </a:graphic>
      </p:graphicFrame>
      <p:sp>
        <p:nvSpPr>
          <p:cNvPr id="321" name="Google Shape;321;g2c2ebb45886_0_400"/>
          <p:cNvSpPr txBox="1"/>
          <p:nvPr/>
        </p:nvSpPr>
        <p:spPr>
          <a:xfrm>
            <a:off x="1066350" y="150300"/>
            <a:ext cx="10059300" cy="69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i="0" lang="es-CO" sz="3200" u="sng" cap="none" strike="noStrike">
                <a:solidFill>
                  <a:schemeClr val="accent2"/>
                </a:solidFill>
                <a:latin typeface="Nunito Sans Black"/>
                <a:ea typeface="Nunito Sans Black"/>
                <a:cs typeface="Nunito Sans Black"/>
                <a:sym typeface="Nunito Sans Black"/>
                <a:hlinkClick r:id="rId5">
                  <a:extLst>
                    <a:ext uri="{A12FA001-AC4F-418D-AE19-62706E023703}">
                      <ahyp:hlinkClr val="tx"/>
                    </a:ext>
                  </a:extLst>
                </a:hlinkClick>
              </a:rPr>
              <a:t>Here's a table summarizing the key differences</a:t>
            </a:r>
            <a:endParaRPr b="0" i="0" sz="3200" u="none" cap="none" strike="noStrike">
              <a:solidFill>
                <a:schemeClr val="accent2"/>
              </a:solidFill>
              <a:latin typeface="Nunito Sans Black"/>
              <a:ea typeface="Nunito Sans Black"/>
              <a:cs typeface="Nunito Sans Black"/>
              <a:sym typeface="Nunito Sans Blac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grpSp>
        <p:nvGrpSpPr>
          <p:cNvPr id="327" name="Google Shape;327;g2c2ebb45886_2_3"/>
          <p:cNvGrpSpPr/>
          <p:nvPr/>
        </p:nvGrpSpPr>
        <p:grpSpPr>
          <a:xfrm>
            <a:off x="0" y="-1"/>
            <a:ext cx="12192000" cy="6858003"/>
            <a:chOff x="0" y="317351"/>
            <a:chExt cx="12192000" cy="6858003"/>
          </a:xfrm>
        </p:grpSpPr>
        <p:pic>
          <p:nvPicPr>
            <p:cNvPr id="328" name="Google Shape;328;g2c2ebb45886_2_3"/>
            <p:cNvPicPr preferRelativeResize="0"/>
            <p:nvPr/>
          </p:nvPicPr>
          <p:blipFill rotWithShape="1">
            <a:blip r:embed="rId3">
              <a:alphaModFix/>
            </a:blip>
            <a:srcRect b="7534" l="7812" r="7813" t="0"/>
            <a:stretch/>
          </p:blipFill>
          <p:spPr>
            <a:xfrm>
              <a:off x="0" y="317351"/>
              <a:ext cx="12192000" cy="6858003"/>
            </a:xfrm>
            <a:prstGeom prst="rect">
              <a:avLst/>
            </a:prstGeom>
            <a:noFill/>
            <a:ln>
              <a:noFill/>
            </a:ln>
          </p:spPr>
        </p:pic>
        <p:pic>
          <p:nvPicPr>
            <p:cNvPr id="329" name="Google Shape;329;g2c2ebb45886_2_3"/>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grpSp>
        <p:nvGrpSpPr>
          <p:cNvPr id="330" name="Google Shape;330;g2c2ebb45886_2_3"/>
          <p:cNvGrpSpPr/>
          <p:nvPr/>
        </p:nvGrpSpPr>
        <p:grpSpPr>
          <a:xfrm>
            <a:off x="626477" y="254641"/>
            <a:ext cx="11251266" cy="983287"/>
            <a:chOff x="626477" y="254641"/>
            <a:chExt cx="11251266" cy="983287"/>
          </a:xfrm>
        </p:grpSpPr>
        <p:pic>
          <p:nvPicPr>
            <p:cNvPr id="331" name="Google Shape;331;g2c2ebb45886_2_3"/>
            <p:cNvPicPr preferRelativeResize="0"/>
            <p:nvPr/>
          </p:nvPicPr>
          <p:blipFill rotWithShape="1">
            <a:blip r:embed="rId5">
              <a:alphaModFix/>
            </a:blip>
            <a:srcRect b="0" l="0" r="0" t="0"/>
            <a:stretch/>
          </p:blipFill>
          <p:spPr>
            <a:xfrm>
              <a:off x="10059722" y="254641"/>
              <a:ext cx="1818021" cy="983287"/>
            </a:xfrm>
            <a:prstGeom prst="rect">
              <a:avLst/>
            </a:prstGeom>
            <a:noFill/>
            <a:ln>
              <a:noFill/>
            </a:ln>
          </p:spPr>
        </p:pic>
        <p:pic>
          <p:nvPicPr>
            <p:cNvPr id="332" name="Google Shape;332;g2c2ebb45886_2_3"/>
            <p:cNvPicPr preferRelativeResize="0"/>
            <p:nvPr/>
          </p:nvPicPr>
          <p:blipFill rotWithShape="1">
            <a:blip r:embed="rId6">
              <a:alphaModFix/>
            </a:blip>
            <a:srcRect b="0" l="0" r="0" t="0"/>
            <a:stretch/>
          </p:blipFill>
          <p:spPr>
            <a:xfrm>
              <a:off x="626477" y="484081"/>
              <a:ext cx="1505800" cy="524408"/>
            </a:xfrm>
            <a:prstGeom prst="rect">
              <a:avLst/>
            </a:prstGeom>
            <a:noFill/>
            <a:ln>
              <a:noFill/>
            </a:ln>
          </p:spPr>
        </p:pic>
      </p:grpSp>
      <p:sp>
        <p:nvSpPr>
          <p:cNvPr id="333" name="Google Shape;333;g2c2ebb45886_2_3"/>
          <p:cNvSpPr txBox="1"/>
          <p:nvPr/>
        </p:nvSpPr>
        <p:spPr>
          <a:xfrm>
            <a:off x="251425" y="1237925"/>
            <a:ext cx="5751000" cy="550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100"/>
              <a:buFont typeface="Arial"/>
              <a:buNone/>
            </a:pPr>
            <a:r>
              <a:rPr b="1" i="0" lang="es-CO" sz="2400" u="none" cap="none" strike="noStrike">
                <a:solidFill>
                  <a:schemeClr val="accent2"/>
                </a:solidFill>
                <a:latin typeface="Nunito Sans Black"/>
                <a:ea typeface="Nunito Sans Black"/>
                <a:cs typeface="Nunito Sans Black"/>
                <a:sym typeface="Nunito Sans Black"/>
              </a:rPr>
              <a:t>Project Management:</a:t>
            </a:r>
            <a:endParaRPr b="1" i="0" sz="2400" u="none" cap="none" strike="noStrike">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400" u="none" cap="none" strike="noStrike">
              <a:solidFill>
                <a:schemeClr val="accent2"/>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accent2"/>
                </a:solidFill>
                <a:latin typeface="Nunito Sans Black"/>
                <a:ea typeface="Nunito Sans Black"/>
                <a:cs typeface="Nunito Sans Black"/>
                <a:sym typeface="Nunito Sans Black"/>
              </a:rPr>
              <a:t>"Deliverables"</a:t>
            </a:r>
            <a:r>
              <a:rPr b="1" i="0" lang="es-CO" sz="2400" u="none" cap="none" strike="noStrike">
                <a:solidFill>
                  <a:schemeClr val="lt1"/>
                </a:solidFill>
                <a:latin typeface="Nunito Sans Black"/>
                <a:ea typeface="Nunito Sans Black"/>
                <a:cs typeface="Nunito Sans Black"/>
                <a:sym typeface="Nunito Sans Black"/>
              </a:rPr>
              <a:t> - The outputs of a project stage.</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accent2"/>
                </a:solidFill>
                <a:latin typeface="Nunito Sans Black"/>
                <a:ea typeface="Nunito Sans Black"/>
                <a:cs typeface="Nunito Sans Black"/>
                <a:sym typeface="Nunito Sans Black"/>
              </a:rPr>
              <a:t>"Roadmap"</a:t>
            </a:r>
            <a:r>
              <a:rPr b="1" i="0" lang="es-CO" sz="2400" u="none" cap="none" strike="noStrike">
                <a:solidFill>
                  <a:schemeClr val="lt1"/>
                </a:solidFill>
                <a:latin typeface="Nunito Sans Black"/>
                <a:ea typeface="Nunito Sans Black"/>
                <a:cs typeface="Nunito Sans Black"/>
                <a:sym typeface="Nunito Sans Black"/>
              </a:rPr>
              <a:t> - A high-level plan for project execution.</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accent2"/>
                </a:solidFill>
                <a:latin typeface="Nunito Sans Black"/>
                <a:ea typeface="Nunito Sans Black"/>
                <a:cs typeface="Nunito Sans Black"/>
                <a:sym typeface="Nunito Sans Black"/>
              </a:rPr>
              <a:t>"Resource allocation"</a:t>
            </a:r>
            <a:r>
              <a:rPr b="1" i="0" lang="es-CO" sz="2400" u="none" cap="none" strike="noStrike">
                <a:solidFill>
                  <a:schemeClr val="lt1"/>
                </a:solidFill>
                <a:latin typeface="Nunito Sans Black"/>
                <a:ea typeface="Nunito Sans Black"/>
                <a:cs typeface="Nunito Sans Black"/>
                <a:sym typeface="Nunito Sans Black"/>
              </a:rPr>
              <a:t> - Assigning people and equipment to tasks.</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accent2"/>
                </a:solidFill>
                <a:latin typeface="Nunito Sans Black"/>
                <a:ea typeface="Nunito Sans Black"/>
                <a:cs typeface="Nunito Sans Black"/>
                <a:sym typeface="Nunito Sans Black"/>
              </a:rPr>
              <a:t>"Scope creep"</a:t>
            </a:r>
            <a:r>
              <a:rPr b="1" i="0" lang="es-CO" sz="2400" u="none" cap="none" strike="noStrike">
                <a:solidFill>
                  <a:schemeClr val="lt1"/>
                </a:solidFill>
                <a:latin typeface="Nunito Sans Black"/>
                <a:ea typeface="Nunito Sans Black"/>
                <a:cs typeface="Nunito Sans Black"/>
                <a:sym typeface="Nunito Sans Black"/>
              </a:rPr>
              <a:t> - Project expansion beyond its initial definition.</a:t>
            </a:r>
            <a:endParaRPr b="1" i="0" sz="24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accent2"/>
              </a:solidFill>
              <a:latin typeface="Nunito Sans Black"/>
              <a:ea typeface="Nunito Sans Black"/>
              <a:cs typeface="Nunito Sans Black"/>
              <a:sym typeface="Nunito Sans Black"/>
            </a:endParaRPr>
          </a:p>
        </p:txBody>
      </p:sp>
      <p:sp>
        <p:nvSpPr>
          <p:cNvPr id="334" name="Google Shape;334;g2c2ebb45886_2_3"/>
          <p:cNvSpPr txBox="1"/>
          <p:nvPr/>
        </p:nvSpPr>
        <p:spPr>
          <a:xfrm>
            <a:off x="2309550" y="129575"/>
            <a:ext cx="7572900" cy="98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i="0" lang="es-CO" sz="3200" u="none" cap="none" strike="noStrike">
                <a:solidFill>
                  <a:schemeClr val="accent2"/>
                </a:solidFill>
                <a:latin typeface="Nunito Sans Black"/>
                <a:ea typeface="Nunito Sans Black"/>
                <a:cs typeface="Nunito Sans Black"/>
                <a:sym typeface="Nunito Sans Black"/>
              </a:rPr>
              <a:t> Team-Specific Language:</a:t>
            </a:r>
            <a:endParaRPr b="0" i="0" sz="3200" u="none" cap="none" strike="noStrike">
              <a:solidFill>
                <a:schemeClr val="accent2"/>
              </a:solidFill>
              <a:latin typeface="Nunito Sans Black"/>
              <a:ea typeface="Nunito Sans Black"/>
              <a:cs typeface="Nunito Sans Black"/>
              <a:sym typeface="Nunito Sans Black"/>
            </a:endParaRPr>
          </a:p>
        </p:txBody>
      </p:sp>
      <p:sp>
        <p:nvSpPr>
          <p:cNvPr id="335" name="Google Shape;335;g2c2ebb45886_2_3"/>
          <p:cNvSpPr txBox="1"/>
          <p:nvPr/>
        </p:nvSpPr>
        <p:spPr>
          <a:xfrm>
            <a:off x="6240700" y="1237925"/>
            <a:ext cx="5751000" cy="550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100"/>
              <a:buFont typeface="Arial"/>
              <a:buNone/>
            </a:pPr>
            <a:r>
              <a:rPr b="1" i="0" lang="es-CO" sz="2400" u="none" cap="none" strike="noStrike">
                <a:solidFill>
                  <a:schemeClr val="accent2"/>
                </a:solidFill>
                <a:latin typeface="Nunito Sans Black"/>
                <a:ea typeface="Nunito Sans Black"/>
                <a:cs typeface="Nunito Sans Black"/>
                <a:sym typeface="Nunito Sans Black"/>
              </a:rPr>
              <a:t>Marketing:</a:t>
            </a:r>
            <a:endParaRPr b="1" i="0" sz="2400" u="none" cap="none" strike="noStrike">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400" u="none" cap="none" strike="noStrike">
              <a:solidFill>
                <a:schemeClr val="accent2"/>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accent2"/>
                </a:solidFill>
                <a:latin typeface="Nunito Sans Black"/>
                <a:ea typeface="Nunito Sans Black"/>
                <a:cs typeface="Nunito Sans Black"/>
                <a:sym typeface="Nunito Sans Black"/>
              </a:rPr>
              <a:t>"Target audience"</a:t>
            </a:r>
            <a:r>
              <a:rPr b="1" i="0" lang="es-CO" sz="2400" u="none" cap="none" strike="noStrike">
                <a:solidFill>
                  <a:schemeClr val="lt1"/>
                </a:solidFill>
                <a:latin typeface="Nunito Sans Black"/>
                <a:ea typeface="Nunito Sans Black"/>
                <a:cs typeface="Nunito Sans Black"/>
                <a:sym typeface="Nunito Sans Black"/>
              </a:rPr>
              <a:t> - The intended recipients of a marketing campaign.</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accent2"/>
                </a:solidFill>
                <a:latin typeface="Nunito Sans Black"/>
                <a:ea typeface="Nunito Sans Black"/>
                <a:cs typeface="Nunito Sans Black"/>
                <a:sym typeface="Nunito Sans Black"/>
              </a:rPr>
              <a:t>"Brand awareness"</a:t>
            </a:r>
            <a:r>
              <a:rPr b="1" i="0" lang="es-CO" sz="2400" u="none" cap="none" strike="noStrike">
                <a:solidFill>
                  <a:schemeClr val="lt1"/>
                </a:solidFill>
                <a:latin typeface="Nunito Sans Black"/>
                <a:ea typeface="Nunito Sans Black"/>
                <a:cs typeface="Nunito Sans Black"/>
                <a:sym typeface="Nunito Sans Black"/>
              </a:rPr>
              <a:t> - Public recognition of a company or product.</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accent2"/>
                </a:solidFill>
                <a:latin typeface="Nunito Sans Black"/>
                <a:ea typeface="Nunito Sans Black"/>
                <a:cs typeface="Nunito Sans Black"/>
                <a:sym typeface="Nunito Sans Black"/>
              </a:rPr>
              <a:t>"SEO (Search Engine Optimization)"</a:t>
            </a:r>
            <a:r>
              <a:rPr b="1" i="0" lang="es-CO" sz="2400" u="none" cap="none" strike="noStrike">
                <a:solidFill>
                  <a:schemeClr val="lt1"/>
                </a:solidFill>
                <a:latin typeface="Nunito Sans Black"/>
                <a:ea typeface="Nunito Sans Black"/>
                <a:cs typeface="Nunito Sans Black"/>
                <a:sym typeface="Nunito Sans Black"/>
              </a:rPr>
              <a:t> - Practices to improve website ranking.</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accent2"/>
                </a:solidFill>
                <a:latin typeface="Nunito Sans Black"/>
                <a:ea typeface="Nunito Sans Black"/>
                <a:cs typeface="Nunito Sans Black"/>
                <a:sym typeface="Nunito Sans Black"/>
              </a:rPr>
              <a:t>"Conversion rate"</a:t>
            </a:r>
            <a:r>
              <a:rPr b="1" i="0" lang="es-CO" sz="2400" u="none" cap="none" strike="noStrike">
                <a:solidFill>
                  <a:schemeClr val="lt1"/>
                </a:solidFill>
                <a:latin typeface="Nunito Sans Black"/>
                <a:ea typeface="Nunito Sans Black"/>
                <a:cs typeface="Nunito Sans Black"/>
                <a:sym typeface="Nunito Sans Black"/>
              </a:rPr>
              <a:t> - The percentage of visitors taking a desired action (e.g., purchase).</a:t>
            </a:r>
            <a:endParaRPr b="1" i="0" sz="2400" u="none" cap="none" strike="noStrike">
              <a:solidFill>
                <a:schemeClr val="lt1"/>
              </a:solidFill>
              <a:latin typeface="Nunito Sans Black"/>
              <a:ea typeface="Nunito Sans Black"/>
              <a:cs typeface="Nunito Sans Black"/>
              <a:sym typeface="Nunito Sans Black"/>
            </a:endParaRPr>
          </a:p>
          <a:p>
            <a:pPr indent="0" lvl="0" marL="457200" marR="0" rtl="0" algn="just">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accent2"/>
              </a:solidFill>
              <a:latin typeface="Nunito Sans Black"/>
              <a:ea typeface="Nunito Sans Black"/>
              <a:cs typeface="Nunito Sans Black"/>
              <a:sym typeface="Nunito Sans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grpSp>
        <p:nvGrpSpPr>
          <p:cNvPr id="341" name="Google Shape;341;g2c2ebb45886_2_110"/>
          <p:cNvGrpSpPr/>
          <p:nvPr/>
        </p:nvGrpSpPr>
        <p:grpSpPr>
          <a:xfrm>
            <a:off x="0" y="-1"/>
            <a:ext cx="12192000" cy="6858003"/>
            <a:chOff x="0" y="317351"/>
            <a:chExt cx="12192000" cy="6858003"/>
          </a:xfrm>
        </p:grpSpPr>
        <p:pic>
          <p:nvPicPr>
            <p:cNvPr id="342" name="Google Shape;342;g2c2ebb45886_2_110"/>
            <p:cNvPicPr preferRelativeResize="0"/>
            <p:nvPr/>
          </p:nvPicPr>
          <p:blipFill rotWithShape="1">
            <a:blip r:embed="rId3">
              <a:alphaModFix/>
            </a:blip>
            <a:srcRect b="7534" l="7812" r="7813" t="0"/>
            <a:stretch/>
          </p:blipFill>
          <p:spPr>
            <a:xfrm>
              <a:off x="0" y="317351"/>
              <a:ext cx="12192000" cy="6858003"/>
            </a:xfrm>
            <a:prstGeom prst="rect">
              <a:avLst/>
            </a:prstGeom>
            <a:noFill/>
            <a:ln>
              <a:noFill/>
            </a:ln>
          </p:spPr>
        </p:pic>
        <p:pic>
          <p:nvPicPr>
            <p:cNvPr id="343" name="Google Shape;343;g2c2ebb45886_2_110"/>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grpSp>
        <p:nvGrpSpPr>
          <p:cNvPr id="344" name="Google Shape;344;g2c2ebb45886_2_110"/>
          <p:cNvGrpSpPr/>
          <p:nvPr/>
        </p:nvGrpSpPr>
        <p:grpSpPr>
          <a:xfrm>
            <a:off x="626477" y="254641"/>
            <a:ext cx="11251266" cy="983287"/>
            <a:chOff x="626477" y="254641"/>
            <a:chExt cx="11251266" cy="983287"/>
          </a:xfrm>
        </p:grpSpPr>
        <p:pic>
          <p:nvPicPr>
            <p:cNvPr id="345" name="Google Shape;345;g2c2ebb45886_2_110"/>
            <p:cNvPicPr preferRelativeResize="0"/>
            <p:nvPr/>
          </p:nvPicPr>
          <p:blipFill rotWithShape="1">
            <a:blip r:embed="rId5">
              <a:alphaModFix/>
            </a:blip>
            <a:srcRect b="0" l="0" r="0" t="0"/>
            <a:stretch/>
          </p:blipFill>
          <p:spPr>
            <a:xfrm>
              <a:off x="10059722" y="254641"/>
              <a:ext cx="1818021" cy="983287"/>
            </a:xfrm>
            <a:prstGeom prst="rect">
              <a:avLst/>
            </a:prstGeom>
            <a:noFill/>
            <a:ln>
              <a:noFill/>
            </a:ln>
          </p:spPr>
        </p:pic>
        <p:pic>
          <p:nvPicPr>
            <p:cNvPr id="346" name="Google Shape;346;g2c2ebb45886_2_110"/>
            <p:cNvPicPr preferRelativeResize="0"/>
            <p:nvPr/>
          </p:nvPicPr>
          <p:blipFill rotWithShape="1">
            <a:blip r:embed="rId6">
              <a:alphaModFix/>
            </a:blip>
            <a:srcRect b="0" l="0" r="0" t="0"/>
            <a:stretch/>
          </p:blipFill>
          <p:spPr>
            <a:xfrm>
              <a:off x="626477" y="484081"/>
              <a:ext cx="1505800" cy="524408"/>
            </a:xfrm>
            <a:prstGeom prst="rect">
              <a:avLst/>
            </a:prstGeom>
            <a:noFill/>
            <a:ln>
              <a:noFill/>
            </a:ln>
          </p:spPr>
        </p:pic>
      </p:grpSp>
      <p:sp>
        <p:nvSpPr>
          <p:cNvPr id="347" name="Google Shape;347;g2c2ebb45886_2_110"/>
          <p:cNvSpPr txBox="1"/>
          <p:nvPr/>
        </p:nvSpPr>
        <p:spPr>
          <a:xfrm>
            <a:off x="251425" y="1237925"/>
            <a:ext cx="5751000" cy="550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100"/>
              <a:buFont typeface="Arial"/>
              <a:buNone/>
            </a:pPr>
            <a:r>
              <a:rPr b="1" i="0" lang="es-CO" sz="2400" u="none" cap="none" strike="noStrike">
                <a:solidFill>
                  <a:schemeClr val="accent2"/>
                </a:solidFill>
                <a:latin typeface="Nunito Sans Black"/>
                <a:ea typeface="Nunito Sans Black"/>
                <a:cs typeface="Nunito Sans Black"/>
                <a:sym typeface="Nunito Sans Black"/>
              </a:rPr>
              <a:t>Sales:</a:t>
            </a:r>
            <a:endParaRPr b="1" i="0" sz="2400" u="none" cap="none" strike="noStrike">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400" u="none" cap="none" strike="noStrike">
              <a:solidFill>
                <a:schemeClr val="accent2"/>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accent2"/>
                </a:solidFill>
                <a:latin typeface="Nunito Sans Black"/>
                <a:ea typeface="Nunito Sans Black"/>
                <a:cs typeface="Nunito Sans Black"/>
                <a:sym typeface="Nunito Sans Black"/>
              </a:rPr>
              <a:t>"Lead generation" </a:t>
            </a:r>
            <a:r>
              <a:rPr b="1" i="0" lang="es-CO" sz="2400" u="none" cap="none" strike="noStrike">
                <a:solidFill>
                  <a:schemeClr val="lt1"/>
                </a:solidFill>
                <a:latin typeface="Nunito Sans Black"/>
                <a:ea typeface="Nunito Sans Black"/>
                <a:cs typeface="Nunito Sans Black"/>
                <a:sym typeface="Nunito Sans Black"/>
              </a:rPr>
              <a:t>- Identifying potential customers.</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accent2"/>
                </a:solidFill>
                <a:latin typeface="Nunito Sans Black"/>
                <a:ea typeface="Nunito Sans Black"/>
                <a:cs typeface="Nunito Sans Black"/>
                <a:sym typeface="Nunito Sans Black"/>
              </a:rPr>
              <a:t>"Sales funnel" </a:t>
            </a:r>
            <a:r>
              <a:rPr b="1" i="0" lang="es-CO" sz="2400" u="none" cap="none" strike="noStrike">
                <a:solidFill>
                  <a:schemeClr val="lt1"/>
                </a:solidFill>
                <a:latin typeface="Nunito Sans Black"/>
                <a:ea typeface="Nunito Sans Black"/>
                <a:cs typeface="Nunito Sans Black"/>
                <a:sym typeface="Nunito Sans Black"/>
              </a:rPr>
              <a:t>- The stages a prospect goes through before buying.</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accent2"/>
                </a:solidFill>
                <a:latin typeface="Nunito Sans Black"/>
                <a:ea typeface="Nunito Sans Black"/>
                <a:cs typeface="Nunito Sans Black"/>
                <a:sym typeface="Nunito Sans Black"/>
              </a:rPr>
              <a:t>"Closing the deal" </a:t>
            </a:r>
            <a:r>
              <a:rPr b="1" i="0" lang="es-CO" sz="2400" u="none" cap="none" strike="noStrike">
                <a:solidFill>
                  <a:schemeClr val="lt1"/>
                </a:solidFill>
                <a:latin typeface="Nunito Sans Black"/>
                <a:ea typeface="Nunito Sans Black"/>
                <a:cs typeface="Nunito Sans Black"/>
                <a:sym typeface="Nunito Sans Black"/>
              </a:rPr>
              <a:t>- Securing a sale from a potential customer.</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accent2"/>
                </a:solidFill>
                <a:latin typeface="Nunito Sans Black"/>
                <a:ea typeface="Nunito Sans Black"/>
                <a:cs typeface="Nunito Sans Black"/>
                <a:sym typeface="Nunito Sans Black"/>
              </a:rPr>
              <a:t>"Upselling" </a:t>
            </a:r>
            <a:r>
              <a:rPr b="1" i="0" lang="es-CO" sz="2400" u="none" cap="none" strike="noStrike">
                <a:solidFill>
                  <a:schemeClr val="lt1"/>
                </a:solidFill>
                <a:latin typeface="Nunito Sans Black"/>
                <a:ea typeface="Nunito Sans Black"/>
                <a:cs typeface="Nunito Sans Black"/>
                <a:sym typeface="Nunito Sans Black"/>
              </a:rPr>
              <a:t>- Convincing a customer to buy a more expensive option.</a:t>
            </a:r>
            <a:endParaRPr b="1" i="0" sz="24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accent2"/>
              </a:solidFill>
              <a:latin typeface="Nunito Sans Black"/>
              <a:ea typeface="Nunito Sans Black"/>
              <a:cs typeface="Nunito Sans Black"/>
              <a:sym typeface="Nunito Sans Black"/>
            </a:endParaRPr>
          </a:p>
        </p:txBody>
      </p:sp>
      <p:sp>
        <p:nvSpPr>
          <p:cNvPr id="348" name="Google Shape;348;g2c2ebb45886_2_110"/>
          <p:cNvSpPr txBox="1"/>
          <p:nvPr/>
        </p:nvSpPr>
        <p:spPr>
          <a:xfrm>
            <a:off x="2309550" y="129575"/>
            <a:ext cx="7572900" cy="98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i="0" lang="es-CO" sz="3200" u="none" cap="none" strike="noStrike">
                <a:solidFill>
                  <a:schemeClr val="accent2"/>
                </a:solidFill>
                <a:latin typeface="Nunito Sans Black"/>
                <a:ea typeface="Nunito Sans Black"/>
                <a:cs typeface="Nunito Sans Black"/>
                <a:sym typeface="Nunito Sans Black"/>
              </a:rPr>
              <a:t> Team-Specific Language:</a:t>
            </a:r>
            <a:endParaRPr b="0" i="0" sz="3200" u="none" cap="none" strike="noStrike">
              <a:solidFill>
                <a:schemeClr val="accent2"/>
              </a:solidFill>
              <a:latin typeface="Nunito Sans Black"/>
              <a:ea typeface="Nunito Sans Black"/>
              <a:cs typeface="Nunito Sans Black"/>
              <a:sym typeface="Nunito Sans Black"/>
            </a:endParaRPr>
          </a:p>
        </p:txBody>
      </p:sp>
      <p:sp>
        <p:nvSpPr>
          <p:cNvPr id="349" name="Google Shape;349;g2c2ebb45886_2_110"/>
          <p:cNvSpPr txBox="1"/>
          <p:nvPr/>
        </p:nvSpPr>
        <p:spPr>
          <a:xfrm>
            <a:off x="6240700" y="1237925"/>
            <a:ext cx="5751000" cy="550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100"/>
              <a:buFont typeface="Arial"/>
              <a:buNone/>
            </a:pPr>
            <a:r>
              <a:rPr b="1" i="0" lang="es-CO" sz="2400" u="none" cap="none" strike="noStrike">
                <a:solidFill>
                  <a:schemeClr val="accent2"/>
                </a:solidFill>
                <a:latin typeface="Nunito Sans Black"/>
                <a:ea typeface="Nunito Sans Black"/>
                <a:cs typeface="Nunito Sans Black"/>
                <a:sym typeface="Nunito Sans Black"/>
              </a:rPr>
              <a:t>Additionally:</a:t>
            </a:r>
            <a:endParaRPr b="1" i="0" sz="2400" u="none" cap="none" strike="noStrike">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400" u="none" cap="none" strike="noStrike">
              <a:solidFill>
                <a:schemeClr val="accent2"/>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accent2"/>
                </a:solidFill>
                <a:latin typeface="Nunito Sans Black"/>
                <a:ea typeface="Nunito Sans Black"/>
                <a:cs typeface="Nunito Sans Black"/>
                <a:sym typeface="Nunito Sans Black"/>
              </a:rPr>
              <a:t>Acronyms: </a:t>
            </a:r>
            <a:r>
              <a:rPr b="1" i="0" lang="es-CO" sz="2400" u="none" cap="none" strike="noStrike">
                <a:solidFill>
                  <a:schemeClr val="lt1"/>
                </a:solidFill>
                <a:latin typeface="Nunito Sans Black"/>
                <a:ea typeface="Nunito Sans Black"/>
                <a:cs typeface="Nunito Sans Black"/>
                <a:sym typeface="Nunito Sans Black"/>
              </a:rPr>
              <a:t>Be mindful of acronyms specific to the team's domain (e.g., API in IT, KPI in Marketing).</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accent2"/>
                </a:solidFill>
                <a:latin typeface="Nunito Sans Black"/>
                <a:ea typeface="Nunito Sans Black"/>
                <a:cs typeface="Nunito Sans Black"/>
                <a:sym typeface="Nunito Sans Black"/>
              </a:rPr>
              <a:t>Technical Jargon: </a:t>
            </a:r>
            <a:r>
              <a:rPr b="1" i="0" lang="es-CO" sz="2400" u="none" cap="none" strike="noStrike">
                <a:solidFill>
                  <a:schemeClr val="lt1"/>
                </a:solidFill>
                <a:latin typeface="Nunito Sans Black"/>
                <a:ea typeface="Nunito Sans Black"/>
                <a:cs typeface="Nunito Sans Black"/>
                <a:sym typeface="Nunito Sans Black"/>
              </a:rPr>
              <a:t>If unfamiliar terms arise, politely ask for clarification.</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accent2"/>
                </a:solidFill>
                <a:latin typeface="Nunito Sans Black"/>
                <a:ea typeface="Nunito Sans Black"/>
                <a:cs typeface="Nunito Sans Black"/>
                <a:sym typeface="Nunito Sans Black"/>
              </a:rPr>
              <a:t>Action Items: </a:t>
            </a:r>
            <a:r>
              <a:rPr b="1" i="0" lang="es-CO" sz="2400" u="none" cap="none" strike="noStrike">
                <a:solidFill>
                  <a:schemeClr val="lt1"/>
                </a:solidFill>
                <a:latin typeface="Nunito Sans Black"/>
                <a:ea typeface="Nunito Sans Black"/>
                <a:cs typeface="Nunito Sans Black"/>
                <a:sym typeface="Nunito Sans Black"/>
              </a:rPr>
              <a:t>Look for phrases like "action item" or "to-do" followed by tasks assigned to individuals or teams.</a:t>
            </a:r>
            <a:endParaRPr b="1" i="0" sz="2400" u="none" cap="none" strike="noStrike">
              <a:solidFill>
                <a:schemeClr val="lt1"/>
              </a:solidFill>
              <a:latin typeface="Nunito Sans Black"/>
              <a:ea typeface="Nunito Sans Black"/>
              <a:cs typeface="Nunito Sans Black"/>
              <a:sym typeface="Nunito Sans Black"/>
            </a:endParaRPr>
          </a:p>
          <a:p>
            <a:pPr indent="0" lvl="0" marL="457200" marR="0" rtl="0" algn="just">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accent2"/>
              </a:solidFill>
              <a:latin typeface="Nunito Sans Black"/>
              <a:ea typeface="Nunito Sans Black"/>
              <a:cs typeface="Nunito Sans Black"/>
              <a:sym typeface="Nunito Sans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grpSp>
        <p:nvGrpSpPr>
          <p:cNvPr id="355" name="Google Shape;355;g2c2ebb45886_2_91"/>
          <p:cNvGrpSpPr/>
          <p:nvPr/>
        </p:nvGrpSpPr>
        <p:grpSpPr>
          <a:xfrm>
            <a:off x="0" y="-1"/>
            <a:ext cx="12192000" cy="6858003"/>
            <a:chOff x="0" y="317351"/>
            <a:chExt cx="12192000" cy="6858003"/>
          </a:xfrm>
        </p:grpSpPr>
        <p:pic>
          <p:nvPicPr>
            <p:cNvPr id="356" name="Google Shape;356;g2c2ebb45886_2_91"/>
            <p:cNvPicPr preferRelativeResize="0"/>
            <p:nvPr/>
          </p:nvPicPr>
          <p:blipFill rotWithShape="1">
            <a:blip r:embed="rId3">
              <a:alphaModFix/>
            </a:blip>
            <a:srcRect b="7534" l="7812" r="7813" t="0"/>
            <a:stretch/>
          </p:blipFill>
          <p:spPr>
            <a:xfrm>
              <a:off x="0" y="317351"/>
              <a:ext cx="12192000" cy="6858003"/>
            </a:xfrm>
            <a:prstGeom prst="rect">
              <a:avLst/>
            </a:prstGeom>
            <a:noFill/>
            <a:ln>
              <a:noFill/>
            </a:ln>
          </p:spPr>
        </p:pic>
        <p:pic>
          <p:nvPicPr>
            <p:cNvPr id="357" name="Google Shape;357;g2c2ebb45886_2_91"/>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grpSp>
        <p:nvGrpSpPr>
          <p:cNvPr id="358" name="Google Shape;358;g2c2ebb45886_2_91"/>
          <p:cNvGrpSpPr/>
          <p:nvPr/>
        </p:nvGrpSpPr>
        <p:grpSpPr>
          <a:xfrm>
            <a:off x="626477" y="254641"/>
            <a:ext cx="11251266" cy="983287"/>
            <a:chOff x="626477" y="254641"/>
            <a:chExt cx="11251266" cy="983287"/>
          </a:xfrm>
        </p:grpSpPr>
        <p:pic>
          <p:nvPicPr>
            <p:cNvPr id="359" name="Google Shape;359;g2c2ebb45886_2_91"/>
            <p:cNvPicPr preferRelativeResize="0"/>
            <p:nvPr/>
          </p:nvPicPr>
          <p:blipFill rotWithShape="1">
            <a:blip r:embed="rId5">
              <a:alphaModFix/>
            </a:blip>
            <a:srcRect b="0" l="0" r="0" t="0"/>
            <a:stretch/>
          </p:blipFill>
          <p:spPr>
            <a:xfrm>
              <a:off x="10059722" y="254641"/>
              <a:ext cx="1818021" cy="983287"/>
            </a:xfrm>
            <a:prstGeom prst="rect">
              <a:avLst/>
            </a:prstGeom>
            <a:noFill/>
            <a:ln>
              <a:noFill/>
            </a:ln>
          </p:spPr>
        </p:pic>
        <p:pic>
          <p:nvPicPr>
            <p:cNvPr id="360" name="Google Shape;360;g2c2ebb45886_2_91"/>
            <p:cNvPicPr preferRelativeResize="0"/>
            <p:nvPr/>
          </p:nvPicPr>
          <p:blipFill rotWithShape="1">
            <a:blip r:embed="rId6">
              <a:alphaModFix/>
            </a:blip>
            <a:srcRect b="0" l="0" r="0" t="0"/>
            <a:stretch/>
          </p:blipFill>
          <p:spPr>
            <a:xfrm>
              <a:off x="626477" y="484081"/>
              <a:ext cx="1505800" cy="524408"/>
            </a:xfrm>
            <a:prstGeom prst="rect">
              <a:avLst/>
            </a:prstGeom>
            <a:noFill/>
            <a:ln>
              <a:noFill/>
            </a:ln>
          </p:spPr>
        </p:pic>
      </p:grpSp>
      <p:sp>
        <p:nvSpPr>
          <p:cNvPr id="361" name="Google Shape;361;g2c2ebb45886_2_91"/>
          <p:cNvSpPr txBox="1"/>
          <p:nvPr/>
        </p:nvSpPr>
        <p:spPr>
          <a:xfrm>
            <a:off x="251425" y="1237925"/>
            <a:ext cx="5751000" cy="550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100"/>
              <a:buFont typeface="Arial"/>
              <a:buNone/>
            </a:pPr>
            <a:r>
              <a:rPr b="1" i="0" lang="es-CO" sz="2400" u="none" cap="none" strike="noStrike">
                <a:solidFill>
                  <a:schemeClr val="accent2"/>
                </a:solidFill>
                <a:latin typeface="Nunito Sans Black"/>
                <a:ea typeface="Nunito Sans Black"/>
                <a:cs typeface="Nunito Sans Black"/>
                <a:sym typeface="Nunito Sans Black"/>
              </a:rPr>
              <a:t>Introduction and Greeting:</a:t>
            </a:r>
            <a:endParaRPr b="1" i="0" sz="2400" u="none" cap="none" strike="noStrike">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400" u="none" cap="none" strike="noStrike">
              <a:solidFill>
                <a:schemeClr val="accent2"/>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"Good [morning/afternoon/evening], everyone. Thank you for joining us today"</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"Welcome to today's meeting."</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"I'd like to extend a warm welcome to all attendees."</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"Thank you all for being here today."</a:t>
            </a:r>
            <a:endParaRPr b="1" i="0" sz="24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accent2"/>
              </a:solidFill>
              <a:latin typeface="Nunito Sans Black"/>
              <a:ea typeface="Nunito Sans Black"/>
              <a:cs typeface="Nunito Sans Black"/>
              <a:sym typeface="Nunito Sans Black"/>
            </a:endParaRPr>
          </a:p>
        </p:txBody>
      </p:sp>
      <p:sp>
        <p:nvSpPr>
          <p:cNvPr id="362" name="Google Shape;362;g2c2ebb45886_2_91"/>
          <p:cNvSpPr txBox="1"/>
          <p:nvPr/>
        </p:nvSpPr>
        <p:spPr>
          <a:xfrm>
            <a:off x="2309550" y="129575"/>
            <a:ext cx="7572900" cy="98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i="0" lang="es-CO" sz="3200" u="none" cap="none" strike="noStrike">
                <a:solidFill>
                  <a:schemeClr val="accent2"/>
                </a:solidFill>
                <a:latin typeface="Nunito Sans Black"/>
                <a:ea typeface="Nunito Sans Black"/>
                <a:cs typeface="Nunito Sans Black"/>
                <a:sym typeface="Nunito Sans Black"/>
              </a:rPr>
              <a:t>Phrases and expressions frequently used</a:t>
            </a:r>
            <a:endParaRPr b="0" i="0" sz="3200" u="none" cap="none" strike="noStrike">
              <a:solidFill>
                <a:schemeClr val="accent2"/>
              </a:solidFill>
              <a:latin typeface="Nunito Sans Black"/>
              <a:ea typeface="Nunito Sans Black"/>
              <a:cs typeface="Nunito Sans Black"/>
              <a:sym typeface="Nunito Sans Black"/>
            </a:endParaRPr>
          </a:p>
        </p:txBody>
      </p:sp>
      <p:sp>
        <p:nvSpPr>
          <p:cNvPr id="363" name="Google Shape;363;g2c2ebb45886_2_91"/>
          <p:cNvSpPr txBox="1"/>
          <p:nvPr/>
        </p:nvSpPr>
        <p:spPr>
          <a:xfrm>
            <a:off x="6240700" y="1237925"/>
            <a:ext cx="5751000" cy="550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100"/>
              <a:buFont typeface="Arial"/>
              <a:buNone/>
            </a:pPr>
            <a:r>
              <a:rPr b="1" i="0" lang="es-CO" sz="2400" u="none" cap="none" strike="noStrike">
                <a:solidFill>
                  <a:schemeClr val="accent2"/>
                </a:solidFill>
                <a:latin typeface="Nunito Sans Black"/>
                <a:ea typeface="Nunito Sans Black"/>
                <a:cs typeface="Nunito Sans Black"/>
                <a:sym typeface="Nunito Sans Black"/>
              </a:rPr>
              <a:t>Setting the Agenda:</a:t>
            </a:r>
            <a:endParaRPr b="1" i="0" sz="2400" u="none" cap="none" strike="noStrike">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400" u="none" cap="none" strike="noStrike">
              <a:solidFill>
                <a:schemeClr val="accent2"/>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"Let's start by going through the agenda for today's meeting."</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"We have several items to cover, including..."</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"Our main objectives for this meeting are..."</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"Please feel free to add any additional items to the agenda."</a:t>
            </a:r>
            <a:endParaRPr b="1" i="0" sz="2400" u="none" cap="none" strike="noStrike">
              <a:solidFill>
                <a:schemeClr val="lt1"/>
              </a:solidFill>
              <a:latin typeface="Nunito Sans Black"/>
              <a:ea typeface="Nunito Sans Black"/>
              <a:cs typeface="Nunito Sans Black"/>
              <a:sym typeface="Nunito Sans Black"/>
            </a:endParaRPr>
          </a:p>
          <a:p>
            <a:pPr indent="0" lvl="0" marL="457200" marR="0" rtl="0" algn="just">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accent2"/>
              </a:solidFill>
              <a:latin typeface="Nunito Sans Black"/>
              <a:ea typeface="Nunito Sans Black"/>
              <a:cs typeface="Nunito Sans Black"/>
              <a:sym typeface="Nunito Sans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g1f3a2288394_0_0"/>
          <p:cNvPicPr preferRelativeResize="0"/>
          <p:nvPr/>
        </p:nvPicPr>
        <p:blipFill rotWithShape="1">
          <a:blip r:embed="rId3">
            <a:alphaModFix/>
          </a:blip>
          <a:srcRect b="0" l="25589" r="15147" t="0"/>
          <a:stretch/>
        </p:blipFill>
        <p:spPr>
          <a:xfrm>
            <a:off x="6054588" y="-20576"/>
            <a:ext cx="6096000" cy="6878575"/>
          </a:xfrm>
          <a:prstGeom prst="rect">
            <a:avLst/>
          </a:prstGeom>
          <a:noFill/>
          <a:ln>
            <a:noFill/>
          </a:ln>
        </p:spPr>
      </p:pic>
      <p:sp>
        <p:nvSpPr>
          <p:cNvPr id="106" name="Google Shape;106;g1f3a2288394_0_0"/>
          <p:cNvSpPr/>
          <p:nvPr/>
        </p:nvSpPr>
        <p:spPr>
          <a:xfrm>
            <a:off x="6054588" y="-20576"/>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7" name="Google Shape;107;g1f3a2288394_0_0"/>
          <p:cNvGrpSpPr/>
          <p:nvPr/>
        </p:nvGrpSpPr>
        <p:grpSpPr>
          <a:xfrm>
            <a:off x="286252" y="52000"/>
            <a:ext cx="10989910" cy="770002"/>
            <a:chOff x="626478" y="195198"/>
            <a:chExt cx="10989910" cy="770002"/>
          </a:xfrm>
        </p:grpSpPr>
        <p:pic>
          <p:nvPicPr>
            <p:cNvPr id="108" name="Google Shape;108;g1f3a2288394_0_0"/>
            <p:cNvPicPr preferRelativeResize="0"/>
            <p:nvPr/>
          </p:nvPicPr>
          <p:blipFill rotWithShape="1">
            <a:blip r:embed="rId4">
              <a:alphaModFix/>
            </a:blip>
            <a:srcRect b="0" l="0" r="0" t="0"/>
            <a:stretch/>
          </p:blipFill>
          <p:spPr>
            <a:xfrm>
              <a:off x="10192397" y="195198"/>
              <a:ext cx="1423991" cy="770002"/>
            </a:xfrm>
            <a:prstGeom prst="rect">
              <a:avLst/>
            </a:prstGeom>
            <a:noFill/>
            <a:ln>
              <a:noFill/>
            </a:ln>
          </p:spPr>
        </p:pic>
        <p:pic>
          <p:nvPicPr>
            <p:cNvPr id="109" name="Google Shape;109;g1f3a2288394_0_0"/>
            <p:cNvPicPr preferRelativeResize="0"/>
            <p:nvPr/>
          </p:nvPicPr>
          <p:blipFill rotWithShape="1">
            <a:blip r:embed="rId5">
              <a:alphaModFix/>
            </a:blip>
            <a:srcRect b="0" l="0" r="0" t="0"/>
            <a:stretch/>
          </p:blipFill>
          <p:spPr>
            <a:xfrm>
              <a:off x="626478" y="390743"/>
              <a:ext cx="1088021" cy="378913"/>
            </a:xfrm>
            <a:prstGeom prst="rect">
              <a:avLst/>
            </a:prstGeom>
            <a:noFill/>
            <a:ln>
              <a:noFill/>
            </a:ln>
          </p:spPr>
        </p:pic>
      </p:grpSp>
      <p:pic>
        <p:nvPicPr>
          <p:cNvPr id="110" name="Google Shape;110;g1f3a2288394_0_0"/>
          <p:cNvPicPr preferRelativeResize="0"/>
          <p:nvPr/>
        </p:nvPicPr>
        <p:blipFill rotWithShape="1">
          <a:blip r:embed="rId6">
            <a:alphaModFix/>
          </a:blip>
          <a:srcRect b="0" l="0" r="0" t="0"/>
          <a:stretch/>
        </p:blipFill>
        <p:spPr>
          <a:xfrm>
            <a:off x="518330" y="5353058"/>
            <a:ext cx="2339171" cy="1120853"/>
          </a:xfrm>
          <a:prstGeom prst="rect">
            <a:avLst/>
          </a:prstGeom>
          <a:noFill/>
          <a:ln>
            <a:noFill/>
          </a:ln>
        </p:spPr>
      </p:pic>
      <p:sp>
        <p:nvSpPr>
          <p:cNvPr id="111" name="Google Shape;111;g1f3a2288394_0_0"/>
          <p:cNvSpPr txBox="1"/>
          <p:nvPr/>
        </p:nvSpPr>
        <p:spPr>
          <a:xfrm>
            <a:off x="286252" y="996847"/>
            <a:ext cx="5559900" cy="4863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rgbClr val="002060"/>
                </a:solidFill>
                <a:latin typeface="Nunito Sans"/>
                <a:ea typeface="Nunito Sans"/>
                <a:cs typeface="Nunito Sans"/>
                <a:sym typeface="Nunito Sans"/>
              </a:rPr>
              <a:t>Desarrollo Web Full Stack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rgbClr val="002060"/>
                </a:solidFill>
                <a:latin typeface="Nunito Sans"/>
                <a:ea typeface="Nunito Sans"/>
                <a:cs typeface="Nunito Sans"/>
                <a:sym typeface="Nunito Sans"/>
              </a:rPr>
              <a:t>Avanzado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2060"/>
              </a:solidFill>
              <a:latin typeface="Nunito Sans"/>
              <a:ea typeface="Nunito Sans"/>
              <a:cs typeface="Nunito Sans"/>
              <a:sym typeface="Nunito Sans"/>
            </a:endParaRPr>
          </a:p>
          <a:p>
            <a:pPr indent="0" lvl="0" marL="0" marR="0" rtl="0" algn="l">
              <a:lnSpc>
                <a:spcPct val="100000"/>
              </a:lnSpc>
              <a:spcBef>
                <a:spcPts val="0"/>
              </a:spcBef>
              <a:spcAft>
                <a:spcPts val="0"/>
              </a:spcAft>
              <a:buClr>
                <a:srgbClr val="000000"/>
              </a:buClr>
              <a:buSzPts val="2200"/>
              <a:buFont typeface="Arial"/>
              <a:buNone/>
            </a:pPr>
            <a:r>
              <a:rPr b="0" i="0" lang="es-CO" sz="2200" u="none" cap="none" strike="noStrike">
                <a:solidFill>
                  <a:srgbClr val="002060"/>
                </a:solidFill>
                <a:latin typeface="Nunito Sans"/>
                <a:ea typeface="Nunito Sans"/>
                <a:cs typeface="Nunito Sans"/>
                <a:sym typeface="Nunito Sans"/>
              </a:rPr>
              <a:t>Módulo 1. Welcome / Famous People in IT</a:t>
            </a:r>
            <a:endParaRPr b="0" i="0" sz="2200" u="none" cap="none" strike="noStrike">
              <a:solidFill>
                <a:srgbClr val="002060"/>
              </a:solidFill>
              <a:latin typeface="Nunito Sans"/>
              <a:ea typeface="Nunito Sans"/>
              <a:cs typeface="Nunito Sans"/>
              <a:sym typeface="Nunito Sans"/>
            </a:endParaRPr>
          </a:p>
          <a:p>
            <a:pPr indent="0" lvl="0" marL="0" marR="0" rtl="0" algn="l">
              <a:lnSpc>
                <a:spcPct val="100000"/>
              </a:lnSpc>
              <a:spcBef>
                <a:spcPts val="0"/>
              </a:spcBef>
              <a:spcAft>
                <a:spcPts val="0"/>
              </a:spcAft>
              <a:buClr>
                <a:srgbClr val="000000"/>
              </a:buClr>
              <a:buSzPts val="2200"/>
              <a:buFont typeface="Arial"/>
              <a:buNone/>
            </a:pPr>
            <a:r>
              <a:rPr b="0" i="0" lang="es-CO" sz="2200" u="none" cap="none" strike="noStrike">
                <a:solidFill>
                  <a:srgbClr val="002060"/>
                </a:solidFill>
                <a:latin typeface="Nunito Sans"/>
                <a:ea typeface="Nunito Sans"/>
                <a:cs typeface="Nunito Sans"/>
                <a:sym typeface="Nunito Sans"/>
              </a:rPr>
              <a:t>Módulo 2. Jobs in IT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s-CO" sz="2200" u="none" cap="none" strike="noStrike">
                <a:solidFill>
                  <a:srgbClr val="002060"/>
                </a:solidFill>
                <a:latin typeface="Nunito Sans"/>
                <a:ea typeface="Nunito Sans"/>
                <a:cs typeface="Nunito Sans"/>
                <a:sym typeface="Nunito Sans"/>
              </a:rPr>
              <a:t>Módulo 3. The World of Information Technology IT  (1)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s-CO" sz="2200" u="none" cap="none" strike="noStrike">
                <a:solidFill>
                  <a:srgbClr val="002060"/>
                </a:solidFill>
                <a:latin typeface="Nunito Sans"/>
                <a:ea typeface="Nunito Sans"/>
                <a:cs typeface="Nunito Sans"/>
                <a:sym typeface="Nunito Sans"/>
              </a:rPr>
              <a:t>Módulo 4. The World of Information Technology IT (2)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s-CO" sz="2200" u="none" cap="none" strike="noStrike">
                <a:solidFill>
                  <a:srgbClr val="002060"/>
                </a:solidFill>
                <a:latin typeface="Nunito Sans"/>
                <a:ea typeface="Nunito Sans"/>
                <a:cs typeface="Nunito Sans"/>
                <a:sym typeface="Nunito Sans"/>
              </a:rPr>
              <a:t>Módulo 5. Roles and Tasks in an IT Company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s-CO" sz="2200" u="none" cap="none" strike="noStrike">
                <a:solidFill>
                  <a:srgbClr val="002060"/>
                </a:solidFill>
                <a:latin typeface="Nunito Sans"/>
                <a:ea typeface="Nunito Sans"/>
                <a:cs typeface="Nunito Sans"/>
                <a:sym typeface="Nunito Sans"/>
              </a:rPr>
              <a:t>Módulo 6. Virtual calls</a:t>
            </a:r>
            <a:endParaRPr b="0" i="0" sz="2200" u="none" cap="none" strike="noStrike">
              <a:solidFill>
                <a:srgbClr val="002060"/>
              </a:solidFill>
              <a:latin typeface="Nunito Sans"/>
              <a:ea typeface="Nunito Sans"/>
              <a:cs typeface="Nunito Sans"/>
              <a:sym typeface="Nunito Sans"/>
            </a:endParaRPr>
          </a:p>
          <a:p>
            <a:pPr indent="0" lvl="0" marL="0" marR="0" rtl="0" algn="l">
              <a:lnSpc>
                <a:spcPct val="100000"/>
              </a:lnSpc>
              <a:spcBef>
                <a:spcPts val="0"/>
              </a:spcBef>
              <a:spcAft>
                <a:spcPts val="0"/>
              </a:spcAft>
              <a:buClr>
                <a:srgbClr val="000000"/>
              </a:buClr>
              <a:buSzPts val="2200"/>
              <a:buFont typeface="Arial"/>
              <a:buNone/>
            </a:pPr>
            <a:r>
              <a:rPr b="0" i="0" lang="es-CO" sz="2200" u="none" cap="none" strike="noStrike">
                <a:solidFill>
                  <a:srgbClr val="002060"/>
                </a:solidFill>
                <a:latin typeface="Nunito Sans"/>
                <a:ea typeface="Nunito Sans"/>
                <a:cs typeface="Nunito Sans"/>
                <a:sym typeface="Nunito Sans"/>
              </a:rPr>
              <a:t>Módulo 7. Daily meetings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s-CO" sz="2200" u="none" cap="none" strike="noStrike">
                <a:solidFill>
                  <a:srgbClr val="002060"/>
                </a:solidFill>
                <a:latin typeface="Nunito Sans"/>
                <a:ea typeface="Nunito Sans"/>
                <a:cs typeface="Nunito Sans"/>
                <a:sym typeface="Nunito Sans"/>
              </a:rPr>
              <a:t>Módulo 8. CV (Curriculum Vitae)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grpSp>
        <p:nvGrpSpPr>
          <p:cNvPr id="369" name="Google Shape;369;g2c2ebb45886_2_21"/>
          <p:cNvGrpSpPr/>
          <p:nvPr/>
        </p:nvGrpSpPr>
        <p:grpSpPr>
          <a:xfrm>
            <a:off x="0" y="-1"/>
            <a:ext cx="12192000" cy="6858003"/>
            <a:chOff x="0" y="317351"/>
            <a:chExt cx="12192000" cy="6858003"/>
          </a:xfrm>
        </p:grpSpPr>
        <p:pic>
          <p:nvPicPr>
            <p:cNvPr id="370" name="Google Shape;370;g2c2ebb45886_2_21"/>
            <p:cNvPicPr preferRelativeResize="0"/>
            <p:nvPr/>
          </p:nvPicPr>
          <p:blipFill rotWithShape="1">
            <a:blip r:embed="rId3">
              <a:alphaModFix/>
            </a:blip>
            <a:srcRect b="7534" l="7812" r="7813" t="0"/>
            <a:stretch/>
          </p:blipFill>
          <p:spPr>
            <a:xfrm>
              <a:off x="0" y="317351"/>
              <a:ext cx="12192000" cy="6858003"/>
            </a:xfrm>
            <a:prstGeom prst="rect">
              <a:avLst/>
            </a:prstGeom>
            <a:noFill/>
            <a:ln>
              <a:noFill/>
            </a:ln>
          </p:spPr>
        </p:pic>
        <p:pic>
          <p:nvPicPr>
            <p:cNvPr id="371" name="Google Shape;371;g2c2ebb45886_2_21"/>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grpSp>
        <p:nvGrpSpPr>
          <p:cNvPr id="372" name="Google Shape;372;g2c2ebb45886_2_21"/>
          <p:cNvGrpSpPr/>
          <p:nvPr/>
        </p:nvGrpSpPr>
        <p:grpSpPr>
          <a:xfrm>
            <a:off x="626477" y="254641"/>
            <a:ext cx="11251266" cy="983287"/>
            <a:chOff x="626477" y="254641"/>
            <a:chExt cx="11251266" cy="983287"/>
          </a:xfrm>
        </p:grpSpPr>
        <p:pic>
          <p:nvPicPr>
            <p:cNvPr id="373" name="Google Shape;373;g2c2ebb45886_2_21"/>
            <p:cNvPicPr preferRelativeResize="0"/>
            <p:nvPr/>
          </p:nvPicPr>
          <p:blipFill rotWithShape="1">
            <a:blip r:embed="rId5">
              <a:alphaModFix/>
            </a:blip>
            <a:srcRect b="0" l="0" r="0" t="0"/>
            <a:stretch/>
          </p:blipFill>
          <p:spPr>
            <a:xfrm>
              <a:off x="10059722" y="254641"/>
              <a:ext cx="1818021" cy="983287"/>
            </a:xfrm>
            <a:prstGeom prst="rect">
              <a:avLst/>
            </a:prstGeom>
            <a:noFill/>
            <a:ln>
              <a:noFill/>
            </a:ln>
          </p:spPr>
        </p:pic>
        <p:pic>
          <p:nvPicPr>
            <p:cNvPr id="374" name="Google Shape;374;g2c2ebb45886_2_21"/>
            <p:cNvPicPr preferRelativeResize="0"/>
            <p:nvPr/>
          </p:nvPicPr>
          <p:blipFill rotWithShape="1">
            <a:blip r:embed="rId6">
              <a:alphaModFix/>
            </a:blip>
            <a:srcRect b="0" l="0" r="0" t="0"/>
            <a:stretch/>
          </p:blipFill>
          <p:spPr>
            <a:xfrm>
              <a:off x="626477" y="484081"/>
              <a:ext cx="1505800" cy="524408"/>
            </a:xfrm>
            <a:prstGeom prst="rect">
              <a:avLst/>
            </a:prstGeom>
            <a:noFill/>
            <a:ln>
              <a:noFill/>
            </a:ln>
          </p:spPr>
        </p:pic>
      </p:grpSp>
      <p:sp>
        <p:nvSpPr>
          <p:cNvPr id="375" name="Google Shape;375;g2c2ebb45886_2_21"/>
          <p:cNvSpPr txBox="1"/>
          <p:nvPr/>
        </p:nvSpPr>
        <p:spPr>
          <a:xfrm>
            <a:off x="251425" y="1237925"/>
            <a:ext cx="5751000" cy="550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100"/>
              <a:buFont typeface="Arial"/>
              <a:buNone/>
            </a:pPr>
            <a:r>
              <a:rPr b="1" i="0" lang="es-CO" sz="2400" u="none" cap="none" strike="noStrike">
                <a:solidFill>
                  <a:schemeClr val="accent2"/>
                </a:solidFill>
                <a:latin typeface="Nunito Sans Black"/>
                <a:ea typeface="Nunito Sans Black"/>
                <a:cs typeface="Nunito Sans Black"/>
                <a:sym typeface="Nunito Sans Black"/>
              </a:rPr>
              <a:t>Clarifying Objectives:</a:t>
            </a:r>
            <a:endParaRPr b="1" i="0" sz="2400" u="none" cap="none" strike="noStrike">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400" u="none" cap="none" strike="noStrike">
              <a:solidFill>
                <a:schemeClr val="accent2"/>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"Our goal today is to..."</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"We aim to achieve..."</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"The purpose of this meeting is to..."</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"By the end of this meeting, we should have..."</a:t>
            </a:r>
            <a:endParaRPr b="1" i="0" sz="24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accent2"/>
              </a:solidFill>
              <a:latin typeface="Nunito Sans Black"/>
              <a:ea typeface="Nunito Sans Black"/>
              <a:cs typeface="Nunito Sans Black"/>
              <a:sym typeface="Nunito Sans Black"/>
            </a:endParaRPr>
          </a:p>
        </p:txBody>
      </p:sp>
      <p:sp>
        <p:nvSpPr>
          <p:cNvPr id="376" name="Google Shape;376;g2c2ebb45886_2_21"/>
          <p:cNvSpPr txBox="1"/>
          <p:nvPr/>
        </p:nvSpPr>
        <p:spPr>
          <a:xfrm>
            <a:off x="2309550" y="129575"/>
            <a:ext cx="7572900" cy="98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i="0" lang="es-CO" sz="3200" u="none" cap="none" strike="noStrike">
                <a:solidFill>
                  <a:schemeClr val="accent2"/>
                </a:solidFill>
                <a:latin typeface="Nunito Sans Black"/>
                <a:ea typeface="Nunito Sans Black"/>
                <a:cs typeface="Nunito Sans Black"/>
                <a:sym typeface="Nunito Sans Black"/>
              </a:rPr>
              <a:t>Phrases and expressions frequently used</a:t>
            </a:r>
            <a:endParaRPr b="0" i="0" sz="3200" u="none" cap="none" strike="noStrike">
              <a:solidFill>
                <a:schemeClr val="accent2"/>
              </a:solidFill>
              <a:latin typeface="Nunito Sans Black"/>
              <a:ea typeface="Nunito Sans Black"/>
              <a:cs typeface="Nunito Sans Black"/>
              <a:sym typeface="Nunito Sans Black"/>
            </a:endParaRPr>
          </a:p>
        </p:txBody>
      </p:sp>
      <p:sp>
        <p:nvSpPr>
          <p:cNvPr id="377" name="Google Shape;377;g2c2ebb45886_2_21"/>
          <p:cNvSpPr txBox="1"/>
          <p:nvPr/>
        </p:nvSpPr>
        <p:spPr>
          <a:xfrm>
            <a:off x="6240700" y="1237925"/>
            <a:ext cx="5751000" cy="550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100"/>
              <a:buFont typeface="Arial"/>
              <a:buNone/>
            </a:pPr>
            <a:r>
              <a:rPr b="1" i="0" lang="es-CO" sz="2400" u="none" cap="none" strike="noStrike">
                <a:solidFill>
                  <a:schemeClr val="accent2"/>
                </a:solidFill>
                <a:latin typeface="Nunito Sans Black"/>
                <a:ea typeface="Nunito Sans Black"/>
                <a:cs typeface="Nunito Sans Black"/>
                <a:sym typeface="Nunito Sans Black"/>
              </a:rPr>
              <a:t>Seeking Clarification:</a:t>
            </a:r>
            <a:endParaRPr b="1" i="0" sz="2400" u="none" cap="none" strike="noStrike">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400" u="none" cap="none" strike="noStrike">
              <a:solidFill>
                <a:schemeClr val="accent2"/>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"Can you elaborate on that a bit?"</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"Just to make sure I understand..."</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"Does anyone have any questions so far?"</a:t>
            </a:r>
            <a:endParaRPr b="1" i="0" sz="2400" u="none" cap="none" strike="noStrike">
              <a:solidFill>
                <a:schemeClr val="lt1"/>
              </a:solidFill>
              <a:latin typeface="Nunito Sans Black"/>
              <a:ea typeface="Nunito Sans Black"/>
              <a:cs typeface="Nunito Sans Black"/>
              <a:sym typeface="Nunito Sans Black"/>
            </a:endParaRPr>
          </a:p>
          <a:p>
            <a:pPr indent="0" lvl="0" marL="457200" marR="0" rtl="0" algn="just">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accent2"/>
              </a:solidFill>
              <a:latin typeface="Nunito Sans Black"/>
              <a:ea typeface="Nunito Sans Black"/>
              <a:cs typeface="Nunito Sans Black"/>
              <a:sym typeface="Nunito Sans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grpSp>
        <p:nvGrpSpPr>
          <p:cNvPr id="383" name="Google Shape;383;g2c2ebb45886_2_55"/>
          <p:cNvGrpSpPr/>
          <p:nvPr/>
        </p:nvGrpSpPr>
        <p:grpSpPr>
          <a:xfrm>
            <a:off x="0" y="-1"/>
            <a:ext cx="12192000" cy="6858003"/>
            <a:chOff x="0" y="317351"/>
            <a:chExt cx="12192000" cy="6858003"/>
          </a:xfrm>
        </p:grpSpPr>
        <p:pic>
          <p:nvPicPr>
            <p:cNvPr id="384" name="Google Shape;384;g2c2ebb45886_2_55"/>
            <p:cNvPicPr preferRelativeResize="0"/>
            <p:nvPr/>
          </p:nvPicPr>
          <p:blipFill rotWithShape="1">
            <a:blip r:embed="rId3">
              <a:alphaModFix/>
            </a:blip>
            <a:srcRect b="7534" l="7812" r="7813" t="0"/>
            <a:stretch/>
          </p:blipFill>
          <p:spPr>
            <a:xfrm>
              <a:off x="0" y="317351"/>
              <a:ext cx="12192000" cy="6858003"/>
            </a:xfrm>
            <a:prstGeom prst="rect">
              <a:avLst/>
            </a:prstGeom>
            <a:noFill/>
            <a:ln>
              <a:noFill/>
            </a:ln>
          </p:spPr>
        </p:pic>
        <p:pic>
          <p:nvPicPr>
            <p:cNvPr id="385" name="Google Shape;385;g2c2ebb45886_2_55"/>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grpSp>
        <p:nvGrpSpPr>
          <p:cNvPr id="386" name="Google Shape;386;g2c2ebb45886_2_55"/>
          <p:cNvGrpSpPr/>
          <p:nvPr/>
        </p:nvGrpSpPr>
        <p:grpSpPr>
          <a:xfrm>
            <a:off x="626477" y="254641"/>
            <a:ext cx="11251266" cy="983287"/>
            <a:chOff x="626477" y="254641"/>
            <a:chExt cx="11251266" cy="983287"/>
          </a:xfrm>
        </p:grpSpPr>
        <p:pic>
          <p:nvPicPr>
            <p:cNvPr id="387" name="Google Shape;387;g2c2ebb45886_2_55"/>
            <p:cNvPicPr preferRelativeResize="0"/>
            <p:nvPr/>
          </p:nvPicPr>
          <p:blipFill rotWithShape="1">
            <a:blip r:embed="rId5">
              <a:alphaModFix/>
            </a:blip>
            <a:srcRect b="0" l="0" r="0" t="0"/>
            <a:stretch/>
          </p:blipFill>
          <p:spPr>
            <a:xfrm>
              <a:off x="10059722" y="254641"/>
              <a:ext cx="1818021" cy="983287"/>
            </a:xfrm>
            <a:prstGeom prst="rect">
              <a:avLst/>
            </a:prstGeom>
            <a:noFill/>
            <a:ln>
              <a:noFill/>
            </a:ln>
          </p:spPr>
        </p:pic>
        <p:pic>
          <p:nvPicPr>
            <p:cNvPr id="388" name="Google Shape;388;g2c2ebb45886_2_55"/>
            <p:cNvPicPr preferRelativeResize="0"/>
            <p:nvPr/>
          </p:nvPicPr>
          <p:blipFill rotWithShape="1">
            <a:blip r:embed="rId6">
              <a:alphaModFix/>
            </a:blip>
            <a:srcRect b="0" l="0" r="0" t="0"/>
            <a:stretch/>
          </p:blipFill>
          <p:spPr>
            <a:xfrm>
              <a:off x="626477" y="484081"/>
              <a:ext cx="1505800" cy="524408"/>
            </a:xfrm>
            <a:prstGeom prst="rect">
              <a:avLst/>
            </a:prstGeom>
            <a:noFill/>
            <a:ln>
              <a:noFill/>
            </a:ln>
          </p:spPr>
        </p:pic>
      </p:grpSp>
      <p:sp>
        <p:nvSpPr>
          <p:cNvPr id="389" name="Google Shape;389;g2c2ebb45886_2_55"/>
          <p:cNvSpPr txBox="1"/>
          <p:nvPr/>
        </p:nvSpPr>
        <p:spPr>
          <a:xfrm>
            <a:off x="251425" y="1237925"/>
            <a:ext cx="5751000" cy="550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100"/>
              <a:buFont typeface="Arial"/>
              <a:buNone/>
            </a:pPr>
            <a:r>
              <a:rPr b="1" i="0" lang="es-CO" sz="2400" u="none" cap="none" strike="noStrike">
                <a:solidFill>
                  <a:schemeClr val="accent2"/>
                </a:solidFill>
                <a:latin typeface="Nunito Sans Black"/>
                <a:ea typeface="Nunito Sans Black"/>
                <a:cs typeface="Nunito Sans Black"/>
                <a:sym typeface="Nunito Sans Black"/>
              </a:rPr>
              <a:t>Decision-Making:</a:t>
            </a:r>
            <a:endParaRPr b="1" i="0" sz="2400" u="none" cap="none" strike="noStrike">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400" u="none" cap="none" strike="noStrike">
              <a:solidFill>
                <a:schemeClr val="accent2"/>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"I propose we..."</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"It seems like we're in agreement on..."</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"Shall we proceed with this course of action?"</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"Does anyone have any objections to moving forward with this plan?"</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"Let's put it to a vote."</a:t>
            </a:r>
            <a:endParaRPr b="1" i="0" sz="24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accent2"/>
              </a:solidFill>
              <a:latin typeface="Nunito Sans Black"/>
              <a:ea typeface="Nunito Sans Black"/>
              <a:cs typeface="Nunito Sans Black"/>
              <a:sym typeface="Nunito Sans Black"/>
            </a:endParaRPr>
          </a:p>
        </p:txBody>
      </p:sp>
      <p:sp>
        <p:nvSpPr>
          <p:cNvPr id="390" name="Google Shape;390;g2c2ebb45886_2_55"/>
          <p:cNvSpPr txBox="1"/>
          <p:nvPr/>
        </p:nvSpPr>
        <p:spPr>
          <a:xfrm>
            <a:off x="2309550" y="129575"/>
            <a:ext cx="7572900" cy="98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i="0" lang="es-CO" sz="3200" u="none" cap="none" strike="noStrike">
                <a:solidFill>
                  <a:schemeClr val="accent2"/>
                </a:solidFill>
                <a:latin typeface="Nunito Sans Black"/>
                <a:ea typeface="Nunito Sans Black"/>
                <a:cs typeface="Nunito Sans Black"/>
                <a:sym typeface="Nunito Sans Black"/>
              </a:rPr>
              <a:t>Phrases and expressions frequently used</a:t>
            </a:r>
            <a:endParaRPr b="0" i="0" sz="3200" u="none" cap="none" strike="noStrike">
              <a:solidFill>
                <a:schemeClr val="accent2"/>
              </a:solidFill>
              <a:latin typeface="Nunito Sans Black"/>
              <a:ea typeface="Nunito Sans Black"/>
              <a:cs typeface="Nunito Sans Black"/>
              <a:sym typeface="Nunito Sans Black"/>
            </a:endParaRPr>
          </a:p>
        </p:txBody>
      </p:sp>
      <p:sp>
        <p:nvSpPr>
          <p:cNvPr id="391" name="Google Shape;391;g2c2ebb45886_2_55"/>
          <p:cNvSpPr txBox="1"/>
          <p:nvPr/>
        </p:nvSpPr>
        <p:spPr>
          <a:xfrm>
            <a:off x="6240700" y="1237925"/>
            <a:ext cx="5751000" cy="550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100"/>
              <a:buFont typeface="Arial"/>
              <a:buNone/>
            </a:pPr>
            <a:r>
              <a:rPr b="1" i="0" lang="es-CO" sz="2400" u="none" cap="none" strike="noStrike">
                <a:solidFill>
                  <a:schemeClr val="accent2"/>
                </a:solidFill>
                <a:latin typeface="Nunito Sans Black"/>
                <a:ea typeface="Nunito Sans Black"/>
                <a:cs typeface="Nunito Sans Black"/>
                <a:sym typeface="Nunito Sans Black"/>
              </a:rPr>
              <a:t>Assigning Action Items:</a:t>
            </a:r>
            <a:endParaRPr b="1" i="0" sz="2400" u="none" cap="none" strike="noStrike">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400" u="none" cap="none" strike="noStrike">
              <a:solidFill>
                <a:schemeClr val="accent2"/>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"Who would like to take responsibility for..."</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"Let's assign tasks to ensure follow-up."</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"We need volunteers for the following action items."</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"Please make a note of your responsibilities."</a:t>
            </a:r>
            <a:endParaRPr b="1" i="0" sz="2400" u="none" cap="none" strike="noStrike">
              <a:solidFill>
                <a:schemeClr val="lt1"/>
              </a:solidFill>
              <a:latin typeface="Nunito Sans Black"/>
              <a:ea typeface="Nunito Sans Black"/>
              <a:cs typeface="Nunito Sans Black"/>
              <a:sym typeface="Nunito Sans Black"/>
            </a:endParaRPr>
          </a:p>
          <a:p>
            <a:pPr indent="0" lvl="0" marL="457200" marR="0" rtl="0" algn="just">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accent2"/>
              </a:solidFill>
              <a:latin typeface="Nunito Sans Black"/>
              <a:ea typeface="Nunito Sans Black"/>
              <a:cs typeface="Nunito Sans Black"/>
              <a:sym typeface="Nunito Sans Black"/>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grpSp>
        <p:nvGrpSpPr>
          <p:cNvPr id="397" name="Google Shape;397;g2c2ebb45886_2_73"/>
          <p:cNvGrpSpPr/>
          <p:nvPr/>
        </p:nvGrpSpPr>
        <p:grpSpPr>
          <a:xfrm>
            <a:off x="0" y="-1"/>
            <a:ext cx="12192000" cy="6858003"/>
            <a:chOff x="0" y="317351"/>
            <a:chExt cx="12192000" cy="6858003"/>
          </a:xfrm>
        </p:grpSpPr>
        <p:pic>
          <p:nvPicPr>
            <p:cNvPr id="398" name="Google Shape;398;g2c2ebb45886_2_73"/>
            <p:cNvPicPr preferRelativeResize="0"/>
            <p:nvPr/>
          </p:nvPicPr>
          <p:blipFill rotWithShape="1">
            <a:blip r:embed="rId3">
              <a:alphaModFix/>
            </a:blip>
            <a:srcRect b="7534" l="7812" r="7813" t="0"/>
            <a:stretch/>
          </p:blipFill>
          <p:spPr>
            <a:xfrm>
              <a:off x="0" y="317351"/>
              <a:ext cx="12192000" cy="6858003"/>
            </a:xfrm>
            <a:prstGeom prst="rect">
              <a:avLst/>
            </a:prstGeom>
            <a:noFill/>
            <a:ln>
              <a:noFill/>
            </a:ln>
          </p:spPr>
        </p:pic>
        <p:pic>
          <p:nvPicPr>
            <p:cNvPr id="399" name="Google Shape;399;g2c2ebb45886_2_73"/>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grpSp>
        <p:nvGrpSpPr>
          <p:cNvPr id="400" name="Google Shape;400;g2c2ebb45886_2_73"/>
          <p:cNvGrpSpPr/>
          <p:nvPr/>
        </p:nvGrpSpPr>
        <p:grpSpPr>
          <a:xfrm>
            <a:off x="626477" y="254641"/>
            <a:ext cx="11251266" cy="983287"/>
            <a:chOff x="626477" y="254641"/>
            <a:chExt cx="11251266" cy="983287"/>
          </a:xfrm>
        </p:grpSpPr>
        <p:pic>
          <p:nvPicPr>
            <p:cNvPr id="401" name="Google Shape;401;g2c2ebb45886_2_73"/>
            <p:cNvPicPr preferRelativeResize="0"/>
            <p:nvPr/>
          </p:nvPicPr>
          <p:blipFill rotWithShape="1">
            <a:blip r:embed="rId5">
              <a:alphaModFix/>
            </a:blip>
            <a:srcRect b="0" l="0" r="0" t="0"/>
            <a:stretch/>
          </p:blipFill>
          <p:spPr>
            <a:xfrm>
              <a:off x="10059722" y="254641"/>
              <a:ext cx="1818021" cy="983287"/>
            </a:xfrm>
            <a:prstGeom prst="rect">
              <a:avLst/>
            </a:prstGeom>
            <a:noFill/>
            <a:ln>
              <a:noFill/>
            </a:ln>
          </p:spPr>
        </p:pic>
        <p:pic>
          <p:nvPicPr>
            <p:cNvPr id="402" name="Google Shape;402;g2c2ebb45886_2_73"/>
            <p:cNvPicPr preferRelativeResize="0"/>
            <p:nvPr/>
          </p:nvPicPr>
          <p:blipFill rotWithShape="1">
            <a:blip r:embed="rId6">
              <a:alphaModFix/>
            </a:blip>
            <a:srcRect b="0" l="0" r="0" t="0"/>
            <a:stretch/>
          </p:blipFill>
          <p:spPr>
            <a:xfrm>
              <a:off x="626477" y="484081"/>
              <a:ext cx="1505800" cy="524408"/>
            </a:xfrm>
            <a:prstGeom prst="rect">
              <a:avLst/>
            </a:prstGeom>
            <a:noFill/>
            <a:ln>
              <a:noFill/>
            </a:ln>
          </p:spPr>
        </p:pic>
      </p:grpSp>
      <p:sp>
        <p:nvSpPr>
          <p:cNvPr id="403" name="Google Shape;403;g2c2ebb45886_2_73"/>
          <p:cNvSpPr txBox="1"/>
          <p:nvPr/>
        </p:nvSpPr>
        <p:spPr>
          <a:xfrm>
            <a:off x="251425" y="1237925"/>
            <a:ext cx="5751000" cy="550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100"/>
              <a:buFont typeface="Arial"/>
              <a:buNone/>
            </a:pPr>
            <a:r>
              <a:rPr b="1" i="0" lang="es-CO" sz="2400" u="none" cap="none" strike="noStrike">
                <a:solidFill>
                  <a:schemeClr val="accent2"/>
                </a:solidFill>
                <a:latin typeface="Nunito Sans Black"/>
                <a:ea typeface="Nunito Sans Black"/>
                <a:cs typeface="Nunito Sans Black"/>
                <a:sym typeface="Nunito Sans Black"/>
              </a:rPr>
              <a:t>Summarizing and Synthesizing:</a:t>
            </a:r>
            <a:endParaRPr b="1" i="0" sz="2400" u="none" cap="none" strike="noStrike">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400" u="none" cap="none" strike="noStrike">
              <a:solidFill>
                <a:schemeClr val="accent2"/>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"So, just to summarize..."</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"In essence, what we're saying is..."</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"To recap, we've discussed..."</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"Let's distill our key takeaways from this discussion."</a:t>
            </a:r>
            <a:endParaRPr b="1" i="0" sz="24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accent2"/>
              </a:solidFill>
              <a:latin typeface="Nunito Sans Black"/>
              <a:ea typeface="Nunito Sans Black"/>
              <a:cs typeface="Nunito Sans Black"/>
              <a:sym typeface="Nunito Sans Black"/>
            </a:endParaRPr>
          </a:p>
        </p:txBody>
      </p:sp>
      <p:sp>
        <p:nvSpPr>
          <p:cNvPr id="404" name="Google Shape;404;g2c2ebb45886_2_73"/>
          <p:cNvSpPr txBox="1"/>
          <p:nvPr/>
        </p:nvSpPr>
        <p:spPr>
          <a:xfrm>
            <a:off x="2309550" y="129575"/>
            <a:ext cx="7572900" cy="98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i="0" lang="es-CO" sz="3200" u="none" cap="none" strike="noStrike">
                <a:solidFill>
                  <a:schemeClr val="accent2"/>
                </a:solidFill>
                <a:latin typeface="Nunito Sans Black"/>
                <a:ea typeface="Nunito Sans Black"/>
                <a:cs typeface="Nunito Sans Black"/>
                <a:sym typeface="Nunito Sans Black"/>
              </a:rPr>
              <a:t>Phrases and expressions frequently used</a:t>
            </a:r>
            <a:endParaRPr b="0" i="0" sz="3200" u="none" cap="none" strike="noStrike">
              <a:solidFill>
                <a:schemeClr val="accent2"/>
              </a:solidFill>
              <a:latin typeface="Nunito Sans Black"/>
              <a:ea typeface="Nunito Sans Black"/>
              <a:cs typeface="Nunito Sans Black"/>
              <a:sym typeface="Nunito Sans Black"/>
            </a:endParaRPr>
          </a:p>
        </p:txBody>
      </p:sp>
      <p:sp>
        <p:nvSpPr>
          <p:cNvPr id="405" name="Google Shape;405;g2c2ebb45886_2_73"/>
          <p:cNvSpPr txBox="1"/>
          <p:nvPr/>
        </p:nvSpPr>
        <p:spPr>
          <a:xfrm>
            <a:off x="6240700" y="1237925"/>
            <a:ext cx="5751000" cy="550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100"/>
              <a:buFont typeface="Arial"/>
              <a:buNone/>
            </a:pPr>
            <a:r>
              <a:rPr b="1" i="0" lang="es-CO" sz="2400" u="none" cap="none" strike="noStrike">
                <a:solidFill>
                  <a:schemeClr val="accent2"/>
                </a:solidFill>
                <a:latin typeface="Nunito Sans Black"/>
                <a:ea typeface="Nunito Sans Black"/>
                <a:cs typeface="Nunito Sans Black"/>
                <a:sym typeface="Nunito Sans Black"/>
              </a:rPr>
              <a:t>Closing the Meeting:</a:t>
            </a:r>
            <a:endParaRPr b="1" i="0" sz="2400" u="none" cap="none" strike="noStrike">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400" u="none" cap="none" strike="noStrike">
              <a:solidFill>
                <a:schemeClr val="accent2"/>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"Thank you all for your valuable contributions."</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"Our next steps are..."</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"The meeting is now concluded."</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"Let's summarize the key takeaways from today's meeting."</a:t>
            </a:r>
            <a:endParaRPr b="1" i="0" sz="2400" u="none" cap="none" strike="noStrike">
              <a:solidFill>
                <a:schemeClr val="lt1"/>
              </a:solidFill>
              <a:latin typeface="Nunito Sans Black"/>
              <a:ea typeface="Nunito Sans Black"/>
              <a:cs typeface="Nunito Sans Black"/>
              <a:sym typeface="Nunito Sans Black"/>
            </a:endParaRPr>
          </a:p>
          <a:p>
            <a:pPr indent="-381000" lvl="0" marL="457200" marR="0" rtl="0" algn="just">
              <a:lnSpc>
                <a:spcPct val="100000"/>
              </a:lnSpc>
              <a:spcBef>
                <a:spcPts val="0"/>
              </a:spcBef>
              <a:spcAft>
                <a:spcPts val="0"/>
              </a:spcAft>
              <a:buClr>
                <a:schemeClr val="lt1"/>
              </a:buClr>
              <a:buSzPts val="2400"/>
              <a:buFont typeface="Nunito Sans Black"/>
              <a:buChar char="●"/>
            </a:pPr>
            <a:r>
              <a:rPr b="1" i="0" lang="es-CO" sz="2400" u="none" cap="none" strike="noStrike">
                <a:solidFill>
                  <a:schemeClr val="lt1"/>
                </a:solidFill>
                <a:latin typeface="Nunito Sans Black"/>
                <a:ea typeface="Nunito Sans Black"/>
                <a:cs typeface="Nunito Sans Black"/>
                <a:sym typeface="Nunito Sans Black"/>
              </a:rPr>
              <a:t>"Here are the next steps and action items for everyone."</a:t>
            </a:r>
            <a:endParaRPr b="1" i="0" sz="2400" u="none" cap="none" strike="noStrike">
              <a:solidFill>
                <a:schemeClr val="lt1"/>
              </a:solidFill>
              <a:latin typeface="Nunito Sans Black"/>
              <a:ea typeface="Nunito Sans Black"/>
              <a:cs typeface="Nunito Sans Black"/>
              <a:sym typeface="Nunito Sans Black"/>
            </a:endParaRPr>
          </a:p>
          <a:p>
            <a:pPr indent="0" lvl="0" marL="457200" marR="0" rtl="0" algn="just">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accent2"/>
              </a:solidFill>
              <a:latin typeface="Nunito Sans Black"/>
              <a:ea typeface="Nunito Sans Black"/>
              <a:cs typeface="Nunito Sans Black"/>
              <a:sym typeface="Nunito Sans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g2c2ebb45886_0_3"/>
          <p:cNvPicPr preferRelativeResize="0"/>
          <p:nvPr/>
        </p:nvPicPr>
        <p:blipFill rotWithShape="1">
          <a:blip r:embed="rId3">
            <a:alphaModFix/>
          </a:blip>
          <a:srcRect b="0" l="25589" r="15147" t="0"/>
          <a:stretch/>
        </p:blipFill>
        <p:spPr>
          <a:xfrm>
            <a:off x="0" y="0"/>
            <a:ext cx="6096000" cy="6858000"/>
          </a:xfrm>
          <a:prstGeom prst="rect">
            <a:avLst/>
          </a:prstGeom>
          <a:noFill/>
          <a:ln>
            <a:noFill/>
          </a:ln>
        </p:spPr>
      </p:pic>
      <p:sp>
        <p:nvSpPr>
          <p:cNvPr id="412" name="Google Shape;412;g2c2ebb45886_0_3"/>
          <p:cNvSpPr/>
          <p:nvPr/>
        </p:nvSpPr>
        <p:spPr>
          <a:xfrm>
            <a:off x="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3" name="Google Shape;413;g2c2ebb45886_0_3"/>
          <p:cNvSpPr/>
          <p:nvPr/>
        </p:nvSpPr>
        <p:spPr>
          <a:xfrm>
            <a:off x="5772927" y="1359834"/>
            <a:ext cx="3879000" cy="635100"/>
          </a:xfrm>
          <a:prstGeom prst="rect">
            <a:avLst/>
          </a:prstGeom>
          <a:solidFill>
            <a:srgbClr val="D2A6FF">
              <a:alpha val="87058"/>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4" name="Google Shape;414;g2c2ebb45886_0_3"/>
          <p:cNvSpPr txBox="1"/>
          <p:nvPr/>
        </p:nvSpPr>
        <p:spPr>
          <a:xfrm>
            <a:off x="6419074" y="1322668"/>
            <a:ext cx="28449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01059"/>
                </a:solidFill>
                <a:latin typeface="Nunito Sans Black"/>
                <a:ea typeface="Nunito Sans Black"/>
                <a:cs typeface="Nunito Sans Black"/>
                <a:sym typeface="Nunito Sans Black"/>
              </a:rPr>
              <a:t>Reading</a:t>
            </a:r>
            <a:endParaRPr b="0" i="0" sz="1400" u="none" cap="none" strike="noStrike">
              <a:solidFill>
                <a:srgbClr val="000000"/>
              </a:solidFill>
              <a:latin typeface="Arial"/>
              <a:ea typeface="Arial"/>
              <a:cs typeface="Arial"/>
              <a:sym typeface="Arial"/>
            </a:endParaRPr>
          </a:p>
        </p:txBody>
      </p:sp>
      <p:grpSp>
        <p:nvGrpSpPr>
          <p:cNvPr id="415" name="Google Shape;415;g2c2ebb45886_0_3"/>
          <p:cNvGrpSpPr/>
          <p:nvPr/>
        </p:nvGrpSpPr>
        <p:grpSpPr>
          <a:xfrm>
            <a:off x="601045" y="195198"/>
            <a:ext cx="10989910" cy="770002"/>
            <a:chOff x="626478" y="195198"/>
            <a:chExt cx="10989910" cy="770002"/>
          </a:xfrm>
        </p:grpSpPr>
        <p:pic>
          <p:nvPicPr>
            <p:cNvPr id="416" name="Google Shape;416;g2c2ebb45886_0_3"/>
            <p:cNvPicPr preferRelativeResize="0"/>
            <p:nvPr/>
          </p:nvPicPr>
          <p:blipFill rotWithShape="1">
            <a:blip r:embed="rId4">
              <a:alphaModFix/>
            </a:blip>
            <a:srcRect b="0" l="0" r="0" t="0"/>
            <a:stretch/>
          </p:blipFill>
          <p:spPr>
            <a:xfrm>
              <a:off x="10192397" y="195198"/>
              <a:ext cx="1423991" cy="770002"/>
            </a:xfrm>
            <a:prstGeom prst="rect">
              <a:avLst/>
            </a:prstGeom>
            <a:noFill/>
            <a:ln>
              <a:noFill/>
            </a:ln>
          </p:spPr>
        </p:pic>
        <p:pic>
          <p:nvPicPr>
            <p:cNvPr id="417" name="Google Shape;417;g2c2ebb45886_0_3"/>
            <p:cNvPicPr preferRelativeResize="0"/>
            <p:nvPr/>
          </p:nvPicPr>
          <p:blipFill rotWithShape="1">
            <a:blip r:embed="rId5">
              <a:alphaModFix/>
            </a:blip>
            <a:srcRect b="0" l="0" r="0" t="0"/>
            <a:stretch/>
          </p:blipFill>
          <p:spPr>
            <a:xfrm>
              <a:off x="626478" y="390743"/>
              <a:ext cx="1088021" cy="378913"/>
            </a:xfrm>
            <a:prstGeom prst="rect">
              <a:avLst/>
            </a:prstGeom>
            <a:noFill/>
            <a:ln>
              <a:noFill/>
            </a:ln>
          </p:spPr>
        </p:pic>
      </p:grpSp>
      <p:pic>
        <p:nvPicPr>
          <p:cNvPr id="418" name="Google Shape;418;g2c2ebb45886_0_3"/>
          <p:cNvPicPr preferRelativeResize="0"/>
          <p:nvPr/>
        </p:nvPicPr>
        <p:blipFill rotWithShape="1">
          <a:blip r:embed="rId6">
            <a:alphaModFix/>
          </a:blip>
          <a:srcRect b="0" l="0" r="0" t="0"/>
          <a:stretch/>
        </p:blipFill>
        <p:spPr>
          <a:xfrm>
            <a:off x="518330" y="5353058"/>
            <a:ext cx="2339171" cy="1120853"/>
          </a:xfrm>
          <a:prstGeom prst="rect">
            <a:avLst/>
          </a:prstGeom>
          <a:noFill/>
          <a:ln>
            <a:noFill/>
          </a:ln>
        </p:spPr>
      </p:pic>
      <p:sp>
        <p:nvSpPr>
          <p:cNvPr id="419" name="Google Shape;419;g2c2ebb45886_0_3"/>
          <p:cNvSpPr txBox="1"/>
          <p:nvPr/>
        </p:nvSpPr>
        <p:spPr>
          <a:xfrm>
            <a:off x="6482897" y="2451218"/>
            <a:ext cx="5050500" cy="304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rgbClr val="001059"/>
                </a:solidFill>
                <a:latin typeface="Nunito Sans"/>
                <a:ea typeface="Nunito Sans"/>
                <a:cs typeface="Nunito Sans"/>
                <a:sym typeface="Nunito Sans"/>
              </a:rPr>
              <a:t>Read the scripts and role-play them with your classmates.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1059"/>
              </a:solidFill>
              <a:latin typeface="Nunito Sans"/>
              <a:ea typeface="Nunito Sans"/>
              <a:cs typeface="Nunito Sans"/>
              <a:sym typeface="Nunito Sans"/>
            </a:endParaRPr>
          </a:p>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rgbClr val="001059"/>
                </a:solidFill>
                <a:latin typeface="Nunito Sans"/>
                <a:ea typeface="Nunito Sans"/>
                <a:cs typeface="Nunito Sans"/>
                <a:sym typeface="Nunito Sans"/>
              </a:rPr>
              <a:t>Watch your pronunciation and discuss unknown words.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1059"/>
              </a:solidFill>
              <a:latin typeface="Nunito Sans"/>
              <a:ea typeface="Nunito Sans"/>
              <a:cs typeface="Nunito Sans"/>
              <a:sym typeface="Nunito Sans"/>
            </a:endParaRPr>
          </a:p>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rgbClr val="001059"/>
                </a:solidFill>
                <a:latin typeface="Nunito Sans"/>
                <a:ea typeface="Nunito Sans"/>
                <a:cs typeface="Nunito Sans"/>
                <a:sym typeface="Nunito Sans"/>
              </a:rPr>
              <a:t> Team up and create your own script.</a:t>
            </a:r>
            <a:endParaRPr b="0" i="0" sz="1400" u="none" cap="none" strike="noStrike">
              <a:solidFill>
                <a:srgbClr val="000000"/>
              </a:solidFill>
              <a:latin typeface="Arial"/>
              <a:ea typeface="Arial"/>
              <a:cs typeface="Arial"/>
              <a:sym typeface="Arial"/>
            </a:endParaRPr>
          </a:p>
        </p:txBody>
      </p:sp>
      <p:sp>
        <p:nvSpPr>
          <p:cNvPr id="420" name="Google Shape;420;g2c2ebb45886_0_3">
            <a:hlinkClick r:id="rId7"/>
          </p:cNvPr>
          <p:cNvSpPr txBox="1"/>
          <p:nvPr/>
        </p:nvSpPr>
        <p:spPr>
          <a:xfrm>
            <a:off x="8073089" y="5954550"/>
            <a:ext cx="2255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CO" sz="2400" u="sng" cap="none" strike="noStrike">
                <a:solidFill>
                  <a:schemeClr val="hlink"/>
                </a:solidFill>
                <a:latin typeface="Nunito Sans"/>
                <a:ea typeface="Nunito Sans"/>
                <a:cs typeface="Nunito Sans"/>
                <a:sym typeface="Nunito Sans"/>
                <a:hlinkClick r:id="rId8"/>
              </a:rPr>
              <a:t>READ HERE</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grpSp>
        <p:nvGrpSpPr>
          <p:cNvPr id="426" name="Google Shape;426;g2c2ebb45886_2_127"/>
          <p:cNvGrpSpPr/>
          <p:nvPr/>
        </p:nvGrpSpPr>
        <p:grpSpPr>
          <a:xfrm>
            <a:off x="0" y="-1"/>
            <a:ext cx="12192000" cy="6858003"/>
            <a:chOff x="0" y="317351"/>
            <a:chExt cx="12192000" cy="6858003"/>
          </a:xfrm>
        </p:grpSpPr>
        <p:pic>
          <p:nvPicPr>
            <p:cNvPr id="427" name="Google Shape;427;g2c2ebb45886_2_127"/>
            <p:cNvPicPr preferRelativeResize="0"/>
            <p:nvPr/>
          </p:nvPicPr>
          <p:blipFill rotWithShape="1">
            <a:blip r:embed="rId3">
              <a:alphaModFix/>
            </a:blip>
            <a:srcRect b="7534" l="7812" r="7813" t="0"/>
            <a:stretch/>
          </p:blipFill>
          <p:spPr>
            <a:xfrm>
              <a:off x="0" y="317351"/>
              <a:ext cx="12192000" cy="6858003"/>
            </a:xfrm>
            <a:prstGeom prst="rect">
              <a:avLst/>
            </a:prstGeom>
            <a:noFill/>
            <a:ln>
              <a:noFill/>
            </a:ln>
          </p:spPr>
        </p:pic>
        <p:pic>
          <p:nvPicPr>
            <p:cNvPr id="428" name="Google Shape;428;g2c2ebb45886_2_127"/>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pic>
        <p:nvPicPr>
          <p:cNvPr id="429" name="Google Shape;429;g2c2ebb45886_2_127"/>
          <p:cNvPicPr preferRelativeResize="0"/>
          <p:nvPr/>
        </p:nvPicPr>
        <p:blipFill rotWithShape="1">
          <a:blip r:embed="rId5">
            <a:alphaModFix/>
          </a:blip>
          <a:srcRect b="0" l="0" r="0" t="0"/>
          <a:stretch/>
        </p:blipFill>
        <p:spPr>
          <a:xfrm>
            <a:off x="1768038" y="0"/>
            <a:ext cx="8655924" cy="816275"/>
          </a:xfrm>
          <a:prstGeom prst="rect">
            <a:avLst/>
          </a:prstGeom>
          <a:noFill/>
          <a:ln>
            <a:noFill/>
          </a:ln>
        </p:spPr>
      </p:pic>
      <p:pic>
        <p:nvPicPr>
          <p:cNvPr id="430" name="Google Shape;430;g2c2ebb45886_2_127"/>
          <p:cNvPicPr preferRelativeResize="0"/>
          <p:nvPr/>
        </p:nvPicPr>
        <p:blipFill rotWithShape="1">
          <a:blip r:embed="rId6">
            <a:alphaModFix/>
          </a:blip>
          <a:srcRect b="0" l="0" r="0" t="0"/>
          <a:stretch/>
        </p:blipFill>
        <p:spPr>
          <a:xfrm>
            <a:off x="0" y="816263"/>
            <a:ext cx="4267200" cy="3400425"/>
          </a:xfrm>
          <a:prstGeom prst="rect">
            <a:avLst/>
          </a:prstGeom>
          <a:noFill/>
          <a:ln>
            <a:noFill/>
          </a:ln>
        </p:spPr>
      </p:pic>
      <p:pic>
        <p:nvPicPr>
          <p:cNvPr id="431" name="Google Shape;431;g2c2ebb45886_2_127"/>
          <p:cNvPicPr preferRelativeResize="0"/>
          <p:nvPr/>
        </p:nvPicPr>
        <p:blipFill rotWithShape="1">
          <a:blip r:embed="rId7">
            <a:alphaModFix/>
          </a:blip>
          <a:srcRect b="0" l="0" r="0" t="0"/>
          <a:stretch/>
        </p:blipFill>
        <p:spPr>
          <a:xfrm>
            <a:off x="4267200" y="3740450"/>
            <a:ext cx="4521852" cy="3117550"/>
          </a:xfrm>
          <a:prstGeom prst="rect">
            <a:avLst/>
          </a:prstGeom>
          <a:noFill/>
          <a:ln>
            <a:noFill/>
          </a:ln>
        </p:spPr>
      </p:pic>
      <p:pic>
        <p:nvPicPr>
          <p:cNvPr id="432" name="Google Shape;432;g2c2ebb45886_2_127"/>
          <p:cNvPicPr preferRelativeResize="0"/>
          <p:nvPr/>
        </p:nvPicPr>
        <p:blipFill rotWithShape="1">
          <a:blip r:embed="rId8">
            <a:alphaModFix/>
          </a:blip>
          <a:srcRect b="0" l="0" r="0" t="0"/>
          <a:stretch/>
        </p:blipFill>
        <p:spPr>
          <a:xfrm>
            <a:off x="7572363" y="816263"/>
            <a:ext cx="4619625" cy="2924175"/>
          </a:xfrm>
          <a:prstGeom prst="rect">
            <a:avLst/>
          </a:prstGeom>
          <a:noFill/>
          <a:ln>
            <a:noFill/>
          </a:ln>
        </p:spPr>
      </p:pic>
      <p:sp>
        <p:nvSpPr>
          <p:cNvPr id="433" name="Google Shape;433;g2c2ebb45886_2_127"/>
          <p:cNvSpPr/>
          <p:nvPr/>
        </p:nvSpPr>
        <p:spPr>
          <a:xfrm>
            <a:off x="1738491" y="4216697"/>
            <a:ext cx="790200" cy="790200"/>
          </a:xfrm>
          <a:prstGeom prst="ellipse">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4" name="Google Shape;434;g2c2ebb45886_2_127"/>
          <p:cNvSpPr txBox="1"/>
          <p:nvPr/>
        </p:nvSpPr>
        <p:spPr>
          <a:xfrm>
            <a:off x="1897075" y="4257800"/>
            <a:ext cx="488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1</a:t>
            </a:r>
            <a:endParaRPr b="0" i="0" sz="1400" u="none" cap="none" strike="noStrike">
              <a:solidFill>
                <a:srgbClr val="000000"/>
              </a:solidFill>
              <a:latin typeface="Arial"/>
              <a:ea typeface="Arial"/>
              <a:cs typeface="Arial"/>
              <a:sym typeface="Arial"/>
            </a:endParaRPr>
          </a:p>
        </p:txBody>
      </p:sp>
      <p:sp>
        <p:nvSpPr>
          <p:cNvPr id="435" name="Google Shape;435;g2c2ebb45886_2_127"/>
          <p:cNvSpPr/>
          <p:nvPr/>
        </p:nvSpPr>
        <p:spPr>
          <a:xfrm>
            <a:off x="5700891" y="2950247"/>
            <a:ext cx="790200" cy="790200"/>
          </a:xfrm>
          <a:prstGeom prst="ellipse">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6" name="Google Shape;436;g2c2ebb45886_2_127"/>
          <p:cNvSpPr txBox="1"/>
          <p:nvPr/>
        </p:nvSpPr>
        <p:spPr>
          <a:xfrm>
            <a:off x="5859475" y="2991350"/>
            <a:ext cx="488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2</a:t>
            </a:r>
            <a:endParaRPr b="0" i="0" sz="1400" u="none" cap="none" strike="noStrike">
              <a:solidFill>
                <a:srgbClr val="000000"/>
              </a:solidFill>
              <a:latin typeface="Arial"/>
              <a:ea typeface="Arial"/>
              <a:cs typeface="Arial"/>
              <a:sym typeface="Arial"/>
            </a:endParaRPr>
          </a:p>
        </p:txBody>
      </p:sp>
      <p:sp>
        <p:nvSpPr>
          <p:cNvPr id="437" name="Google Shape;437;g2c2ebb45886_2_127"/>
          <p:cNvSpPr/>
          <p:nvPr/>
        </p:nvSpPr>
        <p:spPr>
          <a:xfrm>
            <a:off x="10297516" y="3740447"/>
            <a:ext cx="790200" cy="790200"/>
          </a:xfrm>
          <a:prstGeom prst="ellipse">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8" name="Google Shape;438;g2c2ebb45886_2_127"/>
          <p:cNvSpPr txBox="1"/>
          <p:nvPr/>
        </p:nvSpPr>
        <p:spPr>
          <a:xfrm>
            <a:off x="10456100" y="3781550"/>
            <a:ext cx="488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grpSp>
        <p:nvGrpSpPr>
          <p:cNvPr id="444" name="Google Shape;444;g2c2ebb45886_2_151"/>
          <p:cNvGrpSpPr/>
          <p:nvPr/>
        </p:nvGrpSpPr>
        <p:grpSpPr>
          <a:xfrm>
            <a:off x="0" y="-1"/>
            <a:ext cx="12192000" cy="6858003"/>
            <a:chOff x="0" y="317351"/>
            <a:chExt cx="12192000" cy="6858003"/>
          </a:xfrm>
        </p:grpSpPr>
        <p:pic>
          <p:nvPicPr>
            <p:cNvPr id="445" name="Google Shape;445;g2c2ebb45886_2_151"/>
            <p:cNvPicPr preferRelativeResize="0"/>
            <p:nvPr/>
          </p:nvPicPr>
          <p:blipFill rotWithShape="1">
            <a:blip r:embed="rId3">
              <a:alphaModFix/>
            </a:blip>
            <a:srcRect b="7534" l="7812" r="7813" t="0"/>
            <a:stretch/>
          </p:blipFill>
          <p:spPr>
            <a:xfrm>
              <a:off x="0" y="317351"/>
              <a:ext cx="12192000" cy="6858003"/>
            </a:xfrm>
            <a:prstGeom prst="rect">
              <a:avLst/>
            </a:prstGeom>
            <a:noFill/>
            <a:ln>
              <a:noFill/>
            </a:ln>
          </p:spPr>
        </p:pic>
        <p:pic>
          <p:nvPicPr>
            <p:cNvPr id="446" name="Google Shape;446;g2c2ebb45886_2_151"/>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pic>
        <p:nvPicPr>
          <p:cNvPr id="447" name="Google Shape;447;g2c2ebb45886_2_151"/>
          <p:cNvPicPr preferRelativeResize="0"/>
          <p:nvPr/>
        </p:nvPicPr>
        <p:blipFill rotWithShape="1">
          <a:blip r:embed="rId5">
            <a:alphaModFix/>
          </a:blip>
          <a:srcRect b="0" l="0" r="0" t="0"/>
          <a:stretch/>
        </p:blipFill>
        <p:spPr>
          <a:xfrm>
            <a:off x="1768038" y="0"/>
            <a:ext cx="8655924" cy="816275"/>
          </a:xfrm>
          <a:prstGeom prst="rect">
            <a:avLst/>
          </a:prstGeom>
          <a:noFill/>
          <a:ln>
            <a:noFill/>
          </a:ln>
        </p:spPr>
      </p:pic>
      <p:sp>
        <p:nvSpPr>
          <p:cNvPr id="448" name="Google Shape;448;g2c2ebb45886_2_151"/>
          <p:cNvSpPr/>
          <p:nvPr/>
        </p:nvSpPr>
        <p:spPr>
          <a:xfrm>
            <a:off x="8529016" y="3395697"/>
            <a:ext cx="790200" cy="790200"/>
          </a:xfrm>
          <a:prstGeom prst="ellipse">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9" name="Google Shape;449;g2c2ebb45886_2_151"/>
          <p:cNvSpPr txBox="1"/>
          <p:nvPr/>
        </p:nvSpPr>
        <p:spPr>
          <a:xfrm>
            <a:off x="8687600" y="3436800"/>
            <a:ext cx="488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4</a:t>
            </a:r>
            <a:endParaRPr b="0" i="0" sz="1400" u="none" cap="none" strike="noStrike">
              <a:solidFill>
                <a:srgbClr val="000000"/>
              </a:solidFill>
              <a:latin typeface="Arial"/>
              <a:ea typeface="Arial"/>
              <a:cs typeface="Arial"/>
              <a:sym typeface="Arial"/>
            </a:endParaRPr>
          </a:p>
        </p:txBody>
      </p:sp>
      <p:pic>
        <p:nvPicPr>
          <p:cNvPr id="450" name="Google Shape;450;g2c2ebb45886_2_151"/>
          <p:cNvPicPr preferRelativeResize="0"/>
          <p:nvPr/>
        </p:nvPicPr>
        <p:blipFill rotWithShape="1">
          <a:blip r:embed="rId6">
            <a:alphaModFix/>
          </a:blip>
          <a:srcRect b="0" l="0" r="0" t="0"/>
          <a:stretch/>
        </p:blipFill>
        <p:spPr>
          <a:xfrm>
            <a:off x="3938588" y="1498475"/>
            <a:ext cx="4314825" cy="590550"/>
          </a:xfrm>
          <a:prstGeom prst="rect">
            <a:avLst/>
          </a:prstGeom>
          <a:noFill/>
          <a:ln>
            <a:noFill/>
          </a:ln>
        </p:spPr>
      </p:pic>
      <p:pic>
        <p:nvPicPr>
          <p:cNvPr id="451" name="Google Shape;451;g2c2ebb45886_2_151"/>
          <p:cNvPicPr preferRelativeResize="0"/>
          <p:nvPr/>
        </p:nvPicPr>
        <p:blipFill rotWithShape="1">
          <a:blip r:embed="rId7">
            <a:alphaModFix/>
          </a:blip>
          <a:srcRect b="0" l="0" r="0" t="0"/>
          <a:stretch/>
        </p:blipFill>
        <p:spPr>
          <a:xfrm>
            <a:off x="3829050" y="2089013"/>
            <a:ext cx="4533900" cy="4124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grpSp>
        <p:nvGrpSpPr>
          <p:cNvPr id="457" name="Google Shape;457;g2c2ebb45886_2_170"/>
          <p:cNvGrpSpPr/>
          <p:nvPr/>
        </p:nvGrpSpPr>
        <p:grpSpPr>
          <a:xfrm>
            <a:off x="0" y="-1"/>
            <a:ext cx="12192000" cy="6858003"/>
            <a:chOff x="0" y="317351"/>
            <a:chExt cx="12192000" cy="6858003"/>
          </a:xfrm>
        </p:grpSpPr>
        <p:pic>
          <p:nvPicPr>
            <p:cNvPr id="458" name="Google Shape;458;g2c2ebb45886_2_170"/>
            <p:cNvPicPr preferRelativeResize="0"/>
            <p:nvPr/>
          </p:nvPicPr>
          <p:blipFill rotWithShape="1">
            <a:blip r:embed="rId3">
              <a:alphaModFix/>
            </a:blip>
            <a:srcRect b="7534" l="7812" r="7813" t="0"/>
            <a:stretch/>
          </p:blipFill>
          <p:spPr>
            <a:xfrm>
              <a:off x="0" y="317351"/>
              <a:ext cx="12192000" cy="6858003"/>
            </a:xfrm>
            <a:prstGeom prst="rect">
              <a:avLst/>
            </a:prstGeom>
            <a:noFill/>
            <a:ln>
              <a:noFill/>
            </a:ln>
          </p:spPr>
        </p:pic>
        <p:pic>
          <p:nvPicPr>
            <p:cNvPr id="459" name="Google Shape;459;g2c2ebb45886_2_170"/>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pic>
        <p:nvPicPr>
          <p:cNvPr id="460" name="Google Shape;460;g2c2ebb45886_2_170"/>
          <p:cNvPicPr preferRelativeResize="0"/>
          <p:nvPr/>
        </p:nvPicPr>
        <p:blipFill rotWithShape="1">
          <a:blip r:embed="rId5">
            <a:alphaModFix/>
          </a:blip>
          <a:srcRect b="0" l="0" r="0" t="0"/>
          <a:stretch/>
        </p:blipFill>
        <p:spPr>
          <a:xfrm>
            <a:off x="1768038" y="0"/>
            <a:ext cx="8655924" cy="816275"/>
          </a:xfrm>
          <a:prstGeom prst="rect">
            <a:avLst/>
          </a:prstGeom>
          <a:noFill/>
          <a:ln>
            <a:noFill/>
          </a:ln>
        </p:spPr>
      </p:pic>
      <p:pic>
        <p:nvPicPr>
          <p:cNvPr id="461" name="Google Shape;461;g2c2ebb45886_2_170"/>
          <p:cNvPicPr preferRelativeResize="0"/>
          <p:nvPr/>
        </p:nvPicPr>
        <p:blipFill rotWithShape="1">
          <a:blip r:embed="rId6">
            <a:alphaModFix/>
          </a:blip>
          <a:srcRect b="0" l="0" r="0" t="0"/>
          <a:stretch/>
        </p:blipFill>
        <p:spPr>
          <a:xfrm>
            <a:off x="2695575" y="816275"/>
            <a:ext cx="6800850" cy="2800350"/>
          </a:xfrm>
          <a:prstGeom prst="rect">
            <a:avLst/>
          </a:prstGeom>
          <a:noFill/>
          <a:ln>
            <a:noFill/>
          </a:ln>
        </p:spPr>
      </p:pic>
      <p:pic>
        <p:nvPicPr>
          <p:cNvPr id="462" name="Google Shape;462;g2c2ebb45886_2_170"/>
          <p:cNvPicPr preferRelativeResize="0"/>
          <p:nvPr/>
        </p:nvPicPr>
        <p:blipFill rotWithShape="1">
          <a:blip r:embed="rId7">
            <a:alphaModFix/>
          </a:blip>
          <a:srcRect b="0" l="0" r="0" t="0"/>
          <a:stretch/>
        </p:blipFill>
        <p:spPr>
          <a:xfrm>
            <a:off x="2957500" y="3713363"/>
            <a:ext cx="6276975" cy="2962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grpSp>
        <p:nvGrpSpPr>
          <p:cNvPr id="468" name="Google Shape;468;g2c2ebb45886_2_185"/>
          <p:cNvGrpSpPr/>
          <p:nvPr/>
        </p:nvGrpSpPr>
        <p:grpSpPr>
          <a:xfrm>
            <a:off x="0" y="-1"/>
            <a:ext cx="12192000" cy="6858003"/>
            <a:chOff x="0" y="317351"/>
            <a:chExt cx="12192000" cy="6858003"/>
          </a:xfrm>
        </p:grpSpPr>
        <p:pic>
          <p:nvPicPr>
            <p:cNvPr id="469" name="Google Shape;469;g2c2ebb45886_2_185"/>
            <p:cNvPicPr preferRelativeResize="0"/>
            <p:nvPr/>
          </p:nvPicPr>
          <p:blipFill rotWithShape="1">
            <a:blip r:embed="rId3">
              <a:alphaModFix/>
            </a:blip>
            <a:srcRect b="7534" l="7812" r="7813" t="0"/>
            <a:stretch/>
          </p:blipFill>
          <p:spPr>
            <a:xfrm>
              <a:off x="0" y="317351"/>
              <a:ext cx="12192000" cy="6858003"/>
            </a:xfrm>
            <a:prstGeom prst="rect">
              <a:avLst/>
            </a:prstGeom>
            <a:noFill/>
            <a:ln>
              <a:noFill/>
            </a:ln>
          </p:spPr>
        </p:pic>
        <p:pic>
          <p:nvPicPr>
            <p:cNvPr id="470" name="Google Shape;470;g2c2ebb45886_2_185"/>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pic>
        <p:nvPicPr>
          <p:cNvPr id="471" name="Google Shape;471;g2c2ebb45886_2_185"/>
          <p:cNvPicPr preferRelativeResize="0"/>
          <p:nvPr/>
        </p:nvPicPr>
        <p:blipFill rotWithShape="1">
          <a:blip r:embed="rId5">
            <a:alphaModFix/>
          </a:blip>
          <a:srcRect b="0" l="0" r="0" t="0"/>
          <a:stretch/>
        </p:blipFill>
        <p:spPr>
          <a:xfrm>
            <a:off x="1768038" y="0"/>
            <a:ext cx="8655924" cy="816275"/>
          </a:xfrm>
          <a:prstGeom prst="rect">
            <a:avLst/>
          </a:prstGeom>
          <a:noFill/>
          <a:ln>
            <a:noFill/>
          </a:ln>
        </p:spPr>
      </p:pic>
      <p:pic>
        <p:nvPicPr>
          <p:cNvPr id="472" name="Google Shape;472;g2c2ebb45886_2_185"/>
          <p:cNvPicPr preferRelativeResize="0"/>
          <p:nvPr/>
        </p:nvPicPr>
        <p:blipFill rotWithShape="1">
          <a:blip r:embed="rId6">
            <a:alphaModFix/>
          </a:blip>
          <a:srcRect b="0" l="0" r="0" t="0"/>
          <a:stretch/>
        </p:blipFill>
        <p:spPr>
          <a:xfrm>
            <a:off x="2752725" y="1495425"/>
            <a:ext cx="6686550" cy="3867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grpSp>
        <p:nvGrpSpPr>
          <p:cNvPr id="478" name="Google Shape;478;g2c2ebb45886_2_196"/>
          <p:cNvGrpSpPr/>
          <p:nvPr/>
        </p:nvGrpSpPr>
        <p:grpSpPr>
          <a:xfrm>
            <a:off x="0" y="-1"/>
            <a:ext cx="12192000" cy="6858003"/>
            <a:chOff x="0" y="317351"/>
            <a:chExt cx="12192000" cy="6858003"/>
          </a:xfrm>
        </p:grpSpPr>
        <p:pic>
          <p:nvPicPr>
            <p:cNvPr id="479" name="Google Shape;479;g2c2ebb45886_2_196"/>
            <p:cNvPicPr preferRelativeResize="0"/>
            <p:nvPr/>
          </p:nvPicPr>
          <p:blipFill rotWithShape="1">
            <a:blip r:embed="rId3">
              <a:alphaModFix/>
            </a:blip>
            <a:srcRect b="7534" l="7812" r="7813" t="0"/>
            <a:stretch/>
          </p:blipFill>
          <p:spPr>
            <a:xfrm>
              <a:off x="0" y="317351"/>
              <a:ext cx="12192000" cy="6858003"/>
            </a:xfrm>
            <a:prstGeom prst="rect">
              <a:avLst/>
            </a:prstGeom>
            <a:noFill/>
            <a:ln>
              <a:noFill/>
            </a:ln>
          </p:spPr>
        </p:pic>
        <p:pic>
          <p:nvPicPr>
            <p:cNvPr id="480" name="Google Shape;480;g2c2ebb45886_2_196"/>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pic>
        <p:nvPicPr>
          <p:cNvPr id="481" name="Google Shape;481;g2c2ebb45886_2_196"/>
          <p:cNvPicPr preferRelativeResize="0"/>
          <p:nvPr/>
        </p:nvPicPr>
        <p:blipFill rotWithShape="1">
          <a:blip r:embed="rId5">
            <a:alphaModFix/>
          </a:blip>
          <a:srcRect b="0" l="0" r="0" t="0"/>
          <a:stretch/>
        </p:blipFill>
        <p:spPr>
          <a:xfrm>
            <a:off x="1768038" y="0"/>
            <a:ext cx="8655924" cy="816275"/>
          </a:xfrm>
          <a:prstGeom prst="rect">
            <a:avLst/>
          </a:prstGeom>
          <a:noFill/>
          <a:ln>
            <a:noFill/>
          </a:ln>
        </p:spPr>
      </p:pic>
      <p:pic>
        <p:nvPicPr>
          <p:cNvPr id="482" name="Google Shape;482;g2c2ebb45886_2_196"/>
          <p:cNvPicPr preferRelativeResize="0"/>
          <p:nvPr/>
        </p:nvPicPr>
        <p:blipFill rotWithShape="1">
          <a:blip r:embed="rId6">
            <a:alphaModFix/>
          </a:blip>
          <a:srcRect b="0" l="0" r="0" t="0"/>
          <a:stretch/>
        </p:blipFill>
        <p:spPr>
          <a:xfrm>
            <a:off x="2808050" y="816275"/>
            <a:ext cx="6575903" cy="60417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grpSp>
        <p:nvGrpSpPr>
          <p:cNvPr id="488" name="Google Shape;488;g1f213c8c16b_0_222"/>
          <p:cNvGrpSpPr/>
          <p:nvPr/>
        </p:nvGrpSpPr>
        <p:grpSpPr>
          <a:xfrm>
            <a:off x="0" y="-1"/>
            <a:ext cx="12192000" cy="6858003"/>
            <a:chOff x="0" y="317351"/>
            <a:chExt cx="12192000" cy="6858003"/>
          </a:xfrm>
        </p:grpSpPr>
        <p:pic>
          <p:nvPicPr>
            <p:cNvPr id="489" name="Google Shape;489;g1f213c8c16b_0_222"/>
            <p:cNvPicPr preferRelativeResize="0"/>
            <p:nvPr/>
          </p:nvPicPr>
          <p:blipFill rotWithShape="1">
            <a:blip r:embed="rId3">
              <a:alphaModFix/>
            </a:blip>
            <a:srcRect b="7533" l="7812" r="7813" t="0"/>
            <a:stretch/>
          </p:blipFill>
          <p:spPr>
            <a:xfrm>
              <a:off x="0" y="317351"/>
              <a:ext cx="12192000" cy="6858003"/>
            </a:xfrm>
            <a:prstGeom prst="rect">
              <a:avLst/>
            </a:prstGeom>
            <a:noFill/>
            <a:ln>
              <a:noFill/>
            </a:ln>
          </p:spPr>
        </p:pic>
        <p:pic>
          <p:nvPicPr>
            <p:cNvPr id="490" name="Google Shape;490;g1f213c8c16b_0_222"/>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pic>
        <p:nvPicPr>
          <p:cNvPr id="491" name="Google Shape;491;g1f213c8c16b_0_222"/>
          <p:cNvPicPr preferRelativeResize="0"/>
          <p:nvPr/>
        </p:nvPicPr>
        <p:blipFill rotWithShape="1">
          <a:blip r:embed="rId5">
            <a:alphaModFix/>
          </a:blip>
          <a:srcRect b="0" l="0" r="0" t="0"/>
          <a:stretch/>
        </p:blipFill>
        <p:spPr>
          <a:xfrm>
            <a:off x="2340554" y="1970769"/>
            <a:ext cx="7510888" cy="2916463"/>
          </a:xfrm>
          <a:prstGeom prst="rect">
            <a:avLst/>
          </a:prstGeom>
          <a:noFill/>
          <a:ln>
            <a:noFill/>
          </a:ln>
        </p:spPr>
      </p:pic>
      <p:pic>
        <p:nvPicPr>
          <p:cNvPr id="492" name="Google Shape;492;g1f213c8c16b_0_222"/>
          <p:cNvPicPr preferRelativeResize="0"/>
          <p:nvPr/>
        </p:nvPicPr>
        <p:blipFill rotWithShape="1">
          <a:blip r:embed="rId6">
            <a:alphaModFix/>
          </a:blip>
          <a:srcRect b="0" l="0" r="0" t="0"/>
          <a:stretch/>
        </p:blipFill>
        <p:spPr>
          <a:xfrm>
            <a:off x="4592280" y="324169"/>
            <a:ext cx="3007440" cy="1441065"/>
          </a:xfrm>
          <a:prstGeom prst="rect">
            <a:avLst/>
          </a:prstGeom>
          <a:noFill/>
          <a:ln>
            <a:noFill/>
          </a:ln>
        </p:spPr>
      </p:pic>
      <p:pic>
        <p:nvPicPr>
          <p:cNvPr id="493" name="Google Shape;493;g1f213c8c16b_0_222"/>
          <p:cNvPicPr preferRelativeResize="0"/>
          <p:nvPr/>
        </p:nvPicPr>
        <p:blipFill rotWithShape="1">
          <a:blip r:embed="rId7">
            <a:alphaModFix/>
          </a:blip>
          <a:srcRect b="0" l="0" r="0" t="0"/>
          <a:stretch/>
        </p:blipFill>
        <p:spPr>
          <a:xfrm>
            <a:off x="9712776" y="5933677"/>
            <a:ext cx="2164967" cy="669682"/>
          </a:xfrm>
          <a:prstGeom prst="rect">
            <a:avLst/>
          </a:prstGeom>
          <a:noFill/>
          <a:ln>
            <a:noFill/>
          </a:ln>
        </p:spPr>
      </p:pic>
      <p:grpSp>
        <p:nvGrpSpPr>
          <p:cNvPr id="494" name="Google Shape;494;g1f213c8c16b_0_222"/>
          <p:cNvGrpSpPr/>
          <p:nvPr/>
        </p:nvGrpSpPr>
        <p:grpSpPr>
          <a:xfrm>
            <a:off x="626477" y="254641"/>
            <a:ext cx="11251266" cy="983287"/>
            <a:chOff x="626477" y="254641"/>
            <a:chExt cx="11251266" cy="983287"/>
          </a:xfrm>
        </p:grpSpPr>
        <p:pic>
          <p:nvPicPr>
            <p:cNvPr id="495" name="Google Shape;495;g1f213c8c16b_0_222"/>
            <p:cNvPicPr preferRelativeResize="0"/>
            <p:nvPr/>
          </p:nvPicPr>
          <p:blipFill rotWithShape="1">
            <a:blip r:embed="rId8">
              <a:alphaModFix/>
            </a:blip>
            <a:srcRect b="0" l="0" r="0" t="0"/>
            <a:stretch/>
          </p:blipFill>
          <p:spPr>
            <a:xfrm>
              <a:off x="10059722" y="254641"/>
              <a:ext cx="1818021" cy="983287"/>
            </a:xfrm>
            <a:prstGeom prst="rect">
              <a:avLst/>
            </a:prstGeom>
            <a:noFill/>
            <a:ln>
              <a:noFill/>
            </a:ln>
          </p:spPr>
        </p:pic>
        <p:pic>
          <p:nvPicPr>
            <p:cNvPr id="496" name="Google Shape;496;g1f213c8c16b_0_222"/>
            <p:cNvPicPr preferRelativeResize="0"/>
            <p:nvPr/>
          </p:nvPicPr>
          <p:blipFill rotWithShape="1">
            <a:blip r:embed="rId9">
              <a:alphaModFix/>
            </a:blip>
            <a:srcRect b="0" l="0" r="0" t="0"/>
            <a:stretch/>
          </p:blipFill>
          <p:spPr>
            <a:xfrm>
              <a:off x="626477" y="484081"/>
              <a:ext cx="1505800" cy="524408"/>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grpSp>
        <p:nvGrpSpPr>
          <p:cNvPr id="117" name="Google Shape;117;g1f213c8c16b_0_15"/>
          <p:cNvGrpSpPr/>
          <p:nvPr/>
        </p:nvGrpSpPr>
        <p:grpSpPr>
          <a:xfrm>
            <a:off x="0" y="-1"/>
            <a:ext cx="12192000" cy="6858003"/>
            <a:chOff x="0" y="317351"/>
            <a:chExt cx="12192000" cy="6858003"/>
          </a:xfrm>
        </p:grpSpPr>
        <p:pic>
          <p:nvPicPr>
            <p:cNvPr id="118" name="Google Shape;118;g1f213c8c16b_0_15"/>
            <p:cNvPicPr preferRelativeResize="0"/>
            <p:nvPr/>
          </p:nvPicPr>
          <p:blipFill rotWithShape="1">
            <a:blip r:embed="rId3">
              <a:alphaModFix/>
            </a:blip>
            <a:srcRect b="7533" l="7812" r="7813" t="0"/>
            <a:stretch/>
          </p:blipFill>
          <p:spPr>
            <a:xfrm>
              <a:off x="0" y="317351"/>
              <a:ext cx="12192000" cy="6858003"/>
            </a:xfrm>
            <a:prstGeom prst="rect">
              <a:avLst/>
            </a:prstGeom>
            <a:noFill/>
            <a:ln>
              <a:noFill/>
            </a:ln>
          </p:spPr>
        </p:pic>
        <p:pic>
          <p:nvPicPr>
            <p:cNvPr id="119" name="Google Shape;119;g1f213c8c16b_0_15"/>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pic>
        <p:nvPicPr>
          <p:cNvPr id="120" name="Google Shape;120;g1f213c8c16b_0_15"/>
          <p:cNvPicPr preferRelativeResize="0"/>
          <p:nvPr/>
        </p:nvPicPr>
        <p:blipFill rotWithShape="1">
          <a:blip r:embed="rId5">
            <a:alphaModFix/>
          </a:blip>
          <a:srcRect b="0" l="0" r="0" t="0"/>
          <a:stretch/>
        </p:blipFill>
        <p:spPr>
          <a:xfrm>
            <a:off x="4815518" y="165438"/>
            <a:ext cx="2339171" cy="1120853"/>
          </a:xfrm>
          <a:prstGeom prst="rect">
            <a:avLst/>
          </a:prstGeom>
          <a:noFill/>
          <a:ln>
            <a:noFill/>
          </a:ln>
        </p:spPr>
      </p:pic>
      <p:sp>
        <p:nvSpPr>
          <p:cNvPr id="121" name="Google Shape;121;g1f213c8c16b_0_15"/>
          <p:cNvSpPr txBox="1"/>
          <p:nvPr/>
        </p:nvSpPr>
        <p:spPr>
          <a:xfrm>
            <a:off x="2753576" y="1352266"/>
            <a:ext cx="7107000" cy="861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0"/>
              <a:buFont typeface="Arial"/>
              <a:buNone/>
            </a:pPr>
            <a:r>
              <a:rPr b="0" i="0" lang="es-CO" sz="5000" u="none" cap="none" strike="noStrike">
                <a:solidFill>
                  <a:srgbClr val="D2A6FF"/>
                </a:solidFill>
                <a:latin typeface="Arial"/>
                <a:ea typeface="Arial"/>
                <a:cs typeface="Arial"/>
                <a:sym typeface="Arial"/>
              </a:rPr>
              <a:t>Table of contents</a:t>
            </a:r>
            <a:endParaRPr b="0" i="0" sz="5000" u="none" cap="none" strike="noStrike">
              <a:solidFill>
                <a:srgbClr val="D2A6FF"/>
              </a:solidFill>
              <a:latin typeface="Arial"/>
              <a:ea typeface="Arial"/>
              <a:cs typeface="Arial"/>
              <a:sym typeface="Arial"/>
            </a:endParaRPr>
          </a:p>
        </p:txBody>
      </p:sp>
      <p:sp>
        <p:nvSpPr>
          <p:cNvPr id="122" name="Google Shape;122;g1f213c8c16b_0_15"/>
          <p:cNvSpPr/>
          <p:nvPr/>
        </p:nvSpPr>
        <p:spPr>
          <a:xfrm>
            <a:off x="3116816" y="2709047"/>
            <a:ext cx="790200" cy="790200"/>
          </a:xfrm>
          <a:prstGeom prst="ellipse">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 name="Google Shape;123;g1f213c8c16b_0_15"/>
          <p:cNvSpPr/>
          <p:nvPr/>
        </p:nvSpPr>
        <p:spPr>
          <a:xfrm>
            <a:off x="4098850" y="2669630"/>
            <a:ext cx="4306500" cy="904500"/>
          </a:xfrm>
          <a:prstGeom prst="roundRect">
            <a:avLst>
              <a:gd fmla="val 16667" name="adj"/>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DF6FE"/>
              </a:solidFill>
              <a:latin typeface="Calibri"/>
              <a:ea typeface="Calibri"/>
              <a:cs typeface="Calibri"/>
              <a:sym typeface="Calibri"/>
            </a:endParaRPr>
          </a:p>
        </p:txBody>
      </p:sp>
      <p:sp>
        <p:nvSpPr>
          <p:cNvPr id="124" name="Google Shape;124;g1f213c8c16b_0_15"/>
          <p:cNvSpPr txBox="1"/>
          <p:nvPr/>
        </p:nvSpPr>
        <p:spPr>
          <a:xfrm>
            <a:off x="3275400" y="2750150"/>
            <a:ext cx="488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1</a:t>
            </a:r>
            <a:endParaRPr b="0" i="0" sz="1400" u="none" cap="none" strike="noStrike">
              <a:solidFill>
                <a:srgbClr val="000000"/>
              </a:solidFill>
              <a:latin typeface="Arial"/>
              <a:ea typeface="Arial"/>
              <a:cs typeface="Arial"/>
              <a:sym typeface="Arial"/>
            </a:endParaRPr>
          </a:p>
        </p:txBody>
      </p:sp>
      <p:grpSp>
        <p:nvGrpSpPr>
          <p:cNvPr id="125" name="Google Shape;125;g1f213c8c16b_0_15"/>
          <p:cNvGrpSpPr/>
          <p:nvPr/>
        </p:nvGrpSpPr>
        <p:grpSpPr>
          <a:xfrm>
            <a:off x="626477" y="254641"/>
            <a:ext cx="11251266" cy="983287"/>
            <a:chOff x="626477" y="254641"/>
            <a:chExt cx="11251266" cy="983287"/>
          </a:xfrm>
        </p:grpSpPr>
        <p:pic>
          <p:nvPicPr>
            <p:cNvPr id="126" name="Google Shape;126;g1f213c8c16b_0_15"/>
            <p:cNvPicPr preferRelativeResize="0"/>
            <p:nvPr/>
          </p:nvPicPr>
          <p:blipFill rotWithShape="1">
            <a:blip r:embed="rId6">
              <a:alphaModFix/>
            </a:blip>
            <a:srcRect b="0" l="0" r="0" t="0"/>
            <a:stretch/>
          </p:blipFill>
          <p:spPr>
            <a:xfrm>
              <a:off x="10059722" y="254641"/>
              <a:ext cx="1818021" cy="983287"/>
            </a:xfrm>
            <a:prstGeom prst="rect">
              <a:avLst/>
            </a:prstGeom>
            <a:noFill/>
            <a:ln>
              <a:noFill/>
            </a:ln>
          </p:spPr>
        </p:pic>
        <p:pic>
          <p:nvPicPr>
            <p:cNvPr id="127" name="Google Shape;127;g1f213c8c16b_0_15"/>
            <p:cNvPicPr preferRelativeResize="0"/>
            <p:nvPr/>
          </p:nvPicPr>
          <p:blipFill rotWithShape="1">
            <a:blip r:embed="rId7">
              <a:alphaModFix/>
            </a:blip>
            <a:srcRect b="0" l="0" r="0" t="0"/>
            <a:stretch/>
          </p:blipFill>
          <p:spPr>
            <a:xfrm>
              <a:off x="626477" y="484081"/>
              <a:ext cx="1505800" cy="524408"/>
            </a:xfrm>
            <a:prstGeom prst="rect">
              <a:avLst/>
            </a:prstGeom>
            <a:noFill/>
            <a:ln>
              <a:noFill/>
            </a:ln>
          </p:spPr>
        </p:pic>
      </p:grpSp>
      <p:sp>
        <p:nvSpPr>
          <p:cNvPr id="128" name="Google Shape;128;g1f213c8c16b_0_15"/>
          <p:cNvSpPr txBox="1"/>
          <p:nvPr/>
        </p:nvSpPr>
        <p:spPr>
          <a:xfrm>
            <a:off x="3275400" y="4751150"/>
            <a:ext cx="488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g1f213c8c16b_0_15"/>
          <p:cNvSpPr txBox="1"/>
          <p:nvPr/>
        </p:nvSpPr>
        <p:spPr>
          <a:xfrm>
            <a:off x="4463949" y="2792775"/>
            <a:ext cx="35763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es-CO" sz="3600" u="none" cap="none" strike="noStrike">
                <a:solidFill>
                  <a:srgbClr val="001059"/>
                </a:solidFill>
                <a:latin typeface="Nunito Sans Black"/>
                <a:ea typeface="Nunito Sans Black"/>
                <a:cs typeface="Nunito Sans Black"/>
                <a:sym typeface="Nunito Sans Black"/>
              </a:rPr>
              <a:t>Daily Meetings </a:t>
            </a:r>
            <a:endParaRPr b="0" i="0" sz="3600" u="none" cap="none" strike="noStrike">
              <a:solidFill>
                <a:srgbClr val="001059"/>
              </a:solidFill>
              <a:latin typeface="Nunito Sans Black"/>
              <a:ea typeface="Nunito Sans Black"/>
              <a:cs typeface="Nunito Sans Black"/>
              <a:sym typeface="Nunito Sans Black"/>
            </a:endParaRPr>
          </a:p>
        </p:txBody>
      </p:sp>
      <p:sp>
        <p:nvSpPr>
          <p:cNvPr id="130" name="Google Shape;130;g1f213c8c16b_0_15"/>
          <p:cNvSpPr/>
          <p:nvPr/>
        </p:nvSpPr>
        <p:spPr>
          <a:xfrm>
            <a:off x="3116816" y="3851756"/>
            <a:ext cx="790200" cy="790200"/>
          </a:xfrm>
          <a:prstGeom prst="ellipse">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1" name="Google Shape;131;g1f213c8c16b_0_15"/>
          <p:cNvSpPr/>
          <p:nvPr/>
        </p:nvSpPr>
        <p:spPr>
          <a:xfrm>
            <a:off x="3116816" y="5005709"/>
            <a:ext cx="790200" cy="790200"/>
          </a:xfrm>
          <a:prstGeom prst="ellipse">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2" name="Google Shape;132;g1f213c8c16b_0_15"/>
          <p:cNvSpPr/>
          <p:nvPr/>
        </p:nvSpPr>
        <p:spPr>
          <a:xfrm>
            <a:off x="4098850" y="3841764"/>
            <a:ext cx="4191000" cy="983400"/>
          </a:xfrm>
          <a:prstGeom prst="roundRect">
            <a:avLst>
              <a:gd fmla="val 16667" name="adj"/>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DF6FE"/>
              </a:solidFill>
              <a:latin typeface="Calibri"/>
              <a:ea typeface="Calibri"/>
              <a:cs typeface="Calibri"/>
              <a:sym typeface="Calibri"/>
            </a:endParaRPr>
          </a:p>
        </p:txBody>
      </p:sp>
      <p:sp>
        <p:nvSpPr>
          <p:cNvPr id="133" name="Google Shape;133;g1f213c8c16b_0_15"/>
          <p:cNvSpPr/>
          <p:nvPr/>
        </p:nvSpPr>
        <p:spPr>
          <a:xfrm>
            <a:off x="4098861" y="5092826"/>
            <a:ext cx="4191000" cy="660600"/>
          </a:xfrm>
          <a:prstGeom prst="roundRect">
            <a:avLst>
              <a:gd fmla="val 16667" name="adj"/>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DF6FE"/>
              </a:solidFill>
              <a:latin typeface="Calibri"/>
              <a:ea typeface="Calibri"/>
              <a:cs typeface="Calibri"/>
              <a:sym typeface="Calibri"/>
            </a:endParaRPr>
          </a:p>
        </p:txBody>
      </p:sp>
      <p:sp>
        <p:nvSpPr>
          <p:cNvPr id="134" name="Google Shape;134;g1f213c8c16b_0_15"/>
          <p:cNvSpPr txBox="1"/>
          <p:nvPr/>
        </p:nvSpPr>
        <p:spPr>
          <a:xfrm>
            <a:off x="3235642" y="3935177"/>
            <a:ext cx="5868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2</a:t>
            </a:r>
            <a:endParaRPr b="0" i="0" sz="1400" u="none" cap="none" strike="noStrike">
              <a:solidFill>
                <a:srgbClr val="000000"/>
              </a:solidFill>
              <a:latin typeface="Arial"/>
              <a:ea typeface="Arial"/>
              <a:cs typeface="Arial"/>
              <a:sym typeface="Arial"/>
            </a:endParaRPr>
          </a:p>
        </p:txBody>
      </p:sp>
      <p:sp>
        <p:nvSpPr>
          <p:cNvPr id="135" name="Google Shape;135;g1f213c8c16b_0_15"/>
          <p:cNvSpPr txBox="1"/>
          <p:nvPr/>
        </p:nvSpPr>
        <p:spPr>
          <a:xfrm>
            <a:off x="3218589" y="5070451"/>
            <a:ext cx="5868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3</a:t>
            </a:r>
            <a:endParaRPr b="0" i="0" sz="1400" u="none" cap="none" strike="noStrike">
              <a:solidFill>
                <a:srgbClr val="000000"/>
              </a:solidFill>
              <a:latin typeface="Arial"/>
              <a:ea typeface="Arial"/>
              <a:cs typeface="Arial"/>
              <a:sym typeface="Arial"/>
            </a:endParaRPr>
          </a:p>
        </p:txBody>
      </p:sp>
      <p:sp>
        <p:nvSpPr>
          <p:cNvPr id="136" name="Google Shape;136;g1f213c8c16b_0_15"/>
          <p:cNvSpPr txBox="1"/>
          <p:nvPr/>
        </p:nvSpPr>
        <p:spPr>
          <a:xfrm>
            <a:off x="4296845" y="4021390"/>
            <a:ext cx="3795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3600" u="none" cap="none" strike="noStrike">
                <a:solidFill>
                  <a:srgbClr val="001059"/>
                </a:solidFill>
                <a:latin typeface="Nunito Sans Black"/>
                <a:ea typeface="Nunito Sans Black"/>
                <a:cs typeface="Nunito Sans Black"/>
                <a:sym typeface="Nunito Sans Black"/>
              </a:rPr>
              <a:t>Reading</a:t>
            </a:r>
            <a:endParaRPr b="0" i="0" sz="1000" u="none" cap="none" strike="noStrike">
              <a:solidFill>
                <a:srgbClr val="000000"/>
              </a:solidFill>
              <a:latin typeface="Arial"/>
              <a:ea typeface="Arial"/>
              <a:cs typeface="Arial"/>
              <a:sym typeface="Arial"/>
            </a:endParaRPr>
          </a:p>
        </p:txBody>
      </p:sp>
      <p:sp>
        <p:nvSpPr>
          <p:cNvPr id="137" name="Google Shape;137;g1f213c8c16b_0_15"/>
          <p:cNvSpPr txBox="1"/>
          <p:nvPr/>
        </p:nvSpPr>
        <p:spPr>
          <a:xfrm>
            <a:off x="4331090" y="5115171"/>
            <a:ext cx="37950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Role play </a:t>
            </a:r>
            <a:endParaRPr b="0" i="0" sz="1400" u="none" cap="none" strike="noStrike">
              <a:solidFill>
                <a:srgbClr val="000000"/>
              </a:solidFill>
              <a:latin typeface="Arial"/>
              <a:ea typeface="Arial"/>
              <a:cs typeface="Arial"/>
              <a:sym typeface="Arial"/>
            </a:endParaRPr>
          </a:p>
        </p:txBody>
      </p:sp>
      <p:cxnSp>
        <p:nvCxnSpPr>
          <p:cNvPr id="138" name="Google Shape;138;g1f213c8c16b_0_15"/>
          <p:cNvCxnSpPr>
            <a:endCxn id="130" idx="0"/>
          </p:cNvCxnSpPr>
          <p:nvPr/>
        </p:nvCxnSpPr>
        <p:spPr>
          <a:xfrm>
            <a:off x="3511916" y="3499256"/>
            <a:ext cx="0" cy="352500"/>
          </a:xfrm>
          <a:prstGeom prst="straightConnector1">
            <a:avLst/>
          </a:prstGeom>
          <a:noFill/>
          <a:ln cap="flat" cmpd="sng" w="38100">
            <a:solidFill>
              <a:srgbClr val="D2A6FF"/>
            </a:solidFill>
            <a:prstDash val="solid"/>
            <a:miter lim="800000"/>
            <a:headEnd len="sm" w="sm" type="none"/>
            <a:tailEnd len="sm" w="sm" type="none"/>
          </a:ln>
        </p:spPr>
      </p:cxnSp>
      <p:cxnSp>
        <p:nvCxnSpPr>
          <p:cNvPr id="139" name="Google Shape;139;g1f213c8c16b_0_15"/>
          <p:cNvCxnSpPr>
            <a:stCxn id="134" idx="2"/>
          </p:cNvCxnSpPr>
          <p:nvPr/>
        </p:nvCxnSpPr>
        <p:spPr>
          <a:xfrm>
            <a:off x="3529042" y="4643177"/>
            <a:ext cx="0" cy="345000"/>
          </a:xfrm>
          <a:prstGeom prst="straightConnector1">
            <a:avLst/>
          </a:prstGeom>
          <a:noFill/>
          <a:ln cap="flat" cmpd="sng" w="38100">
            <a:solidFill>
              <a:srgbClr val="D2A6FF"/>
            </a:solidFill>
            <a:prstDash val="solid"/>
            <a:miter lim="800000"/>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grpSp>
        <p:nvGrpSpPr>
          <p:cNvPr id="145" name="Google Shape;145;g1f213c8c16b_0_41"/>
          <p:cNvGrpSpPr/>
          <p:nvPr/>
        </p:nvGrpSpPr>
        <p:grpSpPr>
          <a:xfrm>
            <a:off x="0" y="-1"/>
            <a:ext cx="12192000" cy="6858003"/>
            <a:chOff x="0" y="317351"/>
            <a:chExt cx="12192000" cy="6858003"/>
          </a:xfrm>
        </p:grpSpPr>
        <p:pic>
          <p:nvPicPr>
            <p:cNvPr id="146" name="Google Shape;146;g1f213c8c16b_0_41"/>
            <p:cNvPicPr preferRelativeResize="0"/>
            <p:nvPr/>
          </p:nvPicPr>
          <p:blipFill rotWithShape="1">
            <a:blip r:embed="rId3">
              <a:alphaModFix/>
            </a:blip>
            <a:srcRect b="7533" l="7812" r="7813" t="0"/>
            <a:stretch/>
          </p:blipFill>
          <p:spPr>
            <a:xfrm>
              <a:off x="0" y="317351"/>
              <a:ext cx="12192000" cy="6858003"/>
            </a:xfrm>
            <a:prstGeom prst="rect">
              <a:avLst/>
            </a:prstGeom>
            <a:noFill/>
            <a:ln>
              <a:noFill/>
            </a:ln>
          </p:spPr>
        </p:pic>
        <p:pic>
          <p:nvPicPr>
            <p:cNvPr id="147" name="Google Shape;147;g1f213c8c16b_0_41"/>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pic>
        <p:nvPicPr>
          <p:cNvPr id="148" name="Google Shape;148;g1f213c8c16b_0_41"/>
          <p:cNvPicPr preferRelativeResize="0"/>
          <p:nvPr/>
        </p:nvPicPr>
        <p:blipFill rotWithShape="1">
          <a:blip r:embed="rId5">
            <a:alphaModFix/>
          </a:blip>
          <a:srcRect b="0" l="0" r="0" t="0"/>
          <a:stretch/>
        </p:blipFill>
        <p:spPr>
          <a:xfrm>
            <a:off x="601045" y="390743"/>
            <a:ext cx="1088021" cy="378913"/>
          </a:xfrm>
          <a:prstGeom prst="rect">
            <a:avLst/>
          </a:prstGeom>
          <a:noFill/>
          <a:ln>
            <a:noFill/>
          </a:ln>
        </p:spPr>
      </p:pic>
      <p:pic>
        <p:nvPicPr>
          <p:cNvPr id="149" name="Google Shape;149;g1f213c8c16b_0_41"/>
          <p:cNvPicPr preferRelativeResize="0"/>
          <p:nvPr/>
        </p:nvPicPr>
        <p:blipFill rotWithShape="1">
          <a:blip r:embed="rId6">
            <a:alphaModFix/>
          </a:blip>
          <a:srcRect b="0" l="0" r="0" t="0"/>
          <a:stretch/>
        </p:blipFill>
        <p:spPr>
          <a:xfrm>
            <a:off x="10231904" y="195198"/>
            <a:ext cx="1423672" cy="770002"/>
          </a:xfrm>
          <a:prstGeom prst="rect">
            <a:avLst/>
          </a:prstGeom>
          <a:noFill/>
          <a:ln>
            <a:noFill/>
          </a:ln>
        </p:spPr>
      </p:pic>
      <p:sp>
        <p:nvSpPr>
          <p:cNvPr id="150" name="Google Shape;150;g1f213c8c16b_0_41"/>
          <p:cNvSpPr txBox="1"/>
          <p:nvPr/>
        </p:nvSpPr>
        <p:spPr>
          <a:xfrm>
            <a:off x="2671714" y="268413"/>
            <a:ext cx="7107000" cy="1108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600"/>
              <a:buFont typeface="Arial"/>
              <a:buNone/>
            </a:pPr>
            <a:r>
              <a:rPr b="0" i="0" lang="es-CO" sz="6600" u="none" cap="none" strike="noStrike">
                <a:solidFill>
                  <a:srgbClr val="D2A6FF"/>
                </a:solidFill>
                <a:latin typeface="Arial"/>
                <a:ea typeface="Arial"/>
                <a:cs typeface="Arial"/>
                <a:sym typeface="Arial"/>
              </a:rPr>
              <a:t>Objectives:</a:t>
            </a:r>
            <a:endParaRPr b="0" i="0" sz="1400" u="none" cap="none" strike="noStrike">
              <a:solidFill>
                <a:srgbClr val="000000"/>
              </a:solidFill>
              <a:latin typeface="Arial"/>
              <a:ea typeface="Arial"/>
              <a:cs typeface="Arial"/>
              <a:sym typeface="Arial"/>
            </a:endParaRPr>
          </a:p>
        </p:txBody>
      </p:sp>
      <p:pic>
        <p:nvPicPr>
          <p:cNvPr id="151" name="Google Shape;151;g1f213c8c16b_0_41"/>
          <p:cNvPicPr preferRelativeResize="0"/>
          <p:nvPr/>
        </p:nvPicPr>
        <p:blipFill rotWithShape="1">
          <a:blip r:embed="rId7">
            <a:alphaModFix/>
          </a:blip>
          <a:srcRect b="30733" l="0" r="0" t="0"/>
          <a:stretch/>
        </p:blipFill>
        <p:spPr>
          <a:xfrm>
            <a:off x="877538" y="1734524"/>
            <a:ext cx="3327000" cy="3753300"/>
          </a:xfrm>
          <a:prstGeom prst="roundRect">
            <a:avLst>
              <a:gd fmla="val 8508" name="adj"/>
            </a:avLst>
          </a:prstGeom>
          <a:noFill/>
          <a:ln>
            <a:noFill/>
          </a:ln>
        </p:spPr>
      </p:pic>
      <p:pic>
        <p:nvPicPr>
          <p:cNvPr id="152" name="Google Shape;152;g1f213c8c16b_0_41"/>
          <p:cNvPicPr preferRelativeResize="0"/>
          <p:nvPr/>
        </p:nvPicPr>
        <p:blipFill rotWithShape="1">
          <a:blip r:embed="rId7">
            <a:alphaModFix/>
          </a:blip>
          <a:srcRect b="30733" l="0" r="0" t="0"/>
          <a:stretch/>
        </p:blipFill>
        <p:spPr>
          <a:xfrm>
            <a:off x="4561737" y="1726349"/>
            <a:ext cx="3327000" cy="3753300"/>
          </a:xfrm>
          <a:prstGeom prst="roundRect">
            <a:avLst>
              <a:gd fmla="val 8508" name="adj"/>
            </a:avLst>
          </a:prstGeom>
          <a:noFill/>
          <a:ln>
            <a:noFill/>
          </a:ln>
        </p:spPr>
      </p:pic>
      <p:pic>
        <p:nvPicPr>
          <p:cNvPr id="153" name="Google Shape;153;g1f213c8c16b_0_41"/>
          <p:cNvPicPr preferRelativeResize="0"/>
          <p:nvPr/>
        </p:nvPicPr>
        <p:blipFill rotWithShape="1">
          <a:blip r:embed="rId7">
            <a:alphaModFix/>
          </a:blip>
          <a:srcRect b="30733" l="0" r="0" t="0"/>
          <a:stretch/>
        </p:blipFill>
        <p:spPr>
          <a:xfrm>
            <a:off x="8245936" y="1715958"/>
            <a:ext cx="3327000" cy="3753300"/>
          </a:xfrm>
          <a:prstGeom prst="roundRect">
            <a:avLst>
              <a:gd fmla="val 8508" name="adj"/>
            </a:avLst>
          </a:prstGeom>
          <a:noFill/>
          <a:ln>
            <a:noFill/>
          </a:ln>
        </p:spPr>
      </p:pic>
      <p:sp>
        <p:nvSpPr>
          <p:cNvPr id="154" name="Google Shape;154;g1f213c8c16b_0_41"/>
          <p:cNvSpPr/>
          <p:nvPr/>
        </p:nvSpPr>
        <p:spPr>
          <a:xfrm>
            <a:off x="1201166" y="4609345"/>
            <a:ext cx="2490300" cy="1860300"/>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5" name="Google Shape;155;g1f213c8c16b_0_41"/>
          <p:cNvSpPr txBox="1"/>
          <p:nvPr/>
        </p:nvSpPr>
        <p:spPr>
          <a:xfrm>
            <a:off x="1559271" y="4564955"/>
            <a:ext cx="17742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1 </a:t>
            </a:r>
            <a:endParaRPr b="0" i="0" sz="1400" u="none" cap="none" strike="noStrike">
              <a:solidFill>
                <a:srgbClr val="000000"/>
              </a:solidFill>
              <a:latin typeface="Arial"/>
              <a:ea typeface="Arial"/>
              <a:cs typeface="Arial"/>
              <a:sym typeface="Arial"/>
            </a:endParaRPr>
          </a:p>
        </p:txBody>
      </p:sp>
      <p:sp>
        <p:nvSpPr>
          <p:cNvPr id="156" name="Google Shape;156;g1f213c8c16b_0_41"/>
          <p:cNvSpPr txBox="1"/>
          <p:nvPr/>
        </p:nvSpPr>
        <p:spPr>
          <a:xfrm>
            <a:off x="1379475" y="5086800"/>
            <a:ext cx="20631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s-CO" sz="1800" u="none" cap="none" strike="noStrike">
                <a:solidFill>
                  <a:srgbClr val="001059"/>
                </a:solidFill>
                <a:latin typeface="Nunito Sans"/>
                <a:ea typeface="Nunito Sans"/>
                <a:cs typeface="Nunito Sans"/>
                <a:sym typeface="Nunito Sans"/>
              </a:rPr>
              <a:t>To describe strategies to use when having daily meetings</a:t>
            </a:r>
            <a:endParaRPr b="0" i="0" sz="1400" u="none" cap="none" strike="noStrike">
              <a:solidFill>
                <a:srgbClr val="000000"/>
              </a:solidFill>
              <a:latin typeface="Arial"/>
              <a:ea typeface="Arial"/>
              <a:cs typeface="Arial"/>
              <a:sym typeface="Arial"/>
            </a:endParaRPr>
          </a:p>
        </p:txBody>
      </p:sp>
      <p:sp>
        <p:nvSpPr>
          <p:cNvPr id="157" name="Google Shape;157;g1f213c8c16b_0_41"/>
          <p:cNvSpPr/>
          <p:nvPr/>
        </p:nvSpPr>
        <p:spPr>
          <a:xfrm>
            <a:off x="5036807" y="4631570"/>
            <a:ext cx="2490300" cy="1860300"/>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8" name="Google Shape;158;g1f213c8c16b_0_41"/>
          <p:cNvSpPr txBox="1"/>
          <p:nvPr/>
        </p:nvSpPr>
        <p:spPr>
          <a:xfrm>
            <a:off x="5394912" y="4587180"/>
            <a:ext cx="17742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2 </a:t>
            </a:r>
            <a:endParaRPr b="0" i="0" sz="1400" u="none" cap="none" strike="noStrike">
              <a:solidFill>
                <a:srgbClr val="000000"/>
              </a:solidFill>
              <a:latin typeface="Arial"/>
              <a:ea typeface="Arial"/>
              <a:cs typeface="Arial"/>
              <a:sym typeface="Arial"/>
            </a:endParaRPr>
          </a:p>
        </p:txBody>
      </p:sp>
      <p:sp>
        <p:nvSpPr>
          <p:cNvPr id="159" name="Google Shape;159;g1f213c8c16b_0_41"/>
          <p:cNvSpPr txBox="1"/>
          <p:nvPr/>
        </p:nvSpPr>
        <p:spPr>
          <a:xfrm>
            <a:off x="5268301" y="5032825"/>
            <a:ext cx="20631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s-CO" sz="1800" u="none" cap="none" strike="noStrike">
                <a:solidFill>
                  <a:srgbClr val="001059"/>
                </a:solidFill>
                <a:latin typeface="Nunito Sans"/>
                <a:ea typeface="Nunito Sans"/>
                <a:cs typeface="Nunito Sans"/>
                <a:sym typeface="Nunito Sans"/>
              </a:rPr>
              <a:t>To practice common expressions in the context IT area</a:t>
            </a:r>
            <a:endParaRPr b="0" i="0" sz="1400" u="none" cap="none" strike="noStrike">
              <a:solidFill>
                <a:srgbClr val="000000"/>
              </a:solidFill>
              <a:latin typeface="Arial"/>
              <a:ea typeface="Arial"/>
              <a:cs typeface="Arial"/>
              <a:sym typeface="Arial"/>
            </a:endParaRPr>
          </a:p>
        </p:txBody>
      </p:sp>
      <p:sp>
        <p:nvSpPr>
          <p:cNvPr id="160" name="Google Shape;160;g1f213c8c16b_0_41"/>
          <p:cNvSpPr/>
          <p:nvPr/>
        </p:nvSpPr>
        <p:spPr>
          <a:xfrm>
            <a:off x="8721006" y="4702261"/>
            <a:ext cx="2490300" cy="1860300"/>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1" name="Google Shape;161;g1f213c8c16b_0_41"/>
          <p:cNvSpPr txBox="1"/>
          <p:nvPr/>
        </p:nvSpPr>
        <p:spPr>
          <a:xfrm>
            <a:off x="9079111" y="4657871"/>
            <a:ext cx="17742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3 </a:t>
            </a:r>
            <a:endParaRPr b="0" i="0" sz="1400" u="none" cap="none" strike="noStrike">
              <a:solidFill>
                <a:srgbClr val="000000"/>
              </a:solidFill>
              <a:latin typeface="Arial"/>
              <a:ea typeface="Arial"/>
              <a:cs typeface="Arial"/>
              <a:sym typeface="Arial"/>
            </a:endParaRPr>
          </a:p>
        </p:txBody>
      </p:sp>
      <p:sp>
        <p:nvSpPr>
          <p:cNvPr id="162" name="Google Shape;162;g1f213c8c16b_0_41"/>
          <p:cNvSpPr txBox="1"/>
          <p:nvPr/>
        </p:nvSpPr>
        <p:spPr>
          <a:xfrm>
            <a:off x="8872425" y="5027325"/>
            <a:ext cx="2198700" cy="147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s-CO" sz="1800" u="none" cap="none" strike="noStrike">
                <a:solidFill>
                  <a:srgbClr val="001059"/>
                </a:solidFill>
                <a:latin typeface="Nunito Sans"/>
                <a:ea typeface="Nunito Sans"/>
                <a:cs typeface="Nunito Sans"/>
                <a:sym typeface="Nunito Sans"/>
              </a:rPr>
              <a:t>To role-play meetings with partners to simulate real contexts situations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g1f3f0b2f954_0_87"/>
          <p:cNvPicPr preferRelativeResize="0"/>
          <p:nvPr/>
        </p:nvPicPr>
        <p:blipFill rotWithShape="1">
          <a:blip r:embed="rId3">
            <a:alphaModFix/>
          </a:blip>
          <a:srcRect b="0" l="25589" r="15147" t="0"/>
          <a:stretch/>
        </p:blipFill>
        <p:spPr>
          <a:xfrm>
            <a:off x="0" y="0"/>
            <a:ext cx="6096000" cy="6858000"/>
          </a:xfrm>
          <a:prstGeom prst="rect">
            <a:avLst/>
          </a:prstGeom>
          <a:noFill/>
          <a:ln>
            <a:noFill/>
          </a:ln>
        </p:spPr>
      </p:pic>
      <p:sp>
        <p:nvSpPr>
          <p:cNvPr id="169" name="Google Shape;169;g1f3f0b2f954_0_87"/>
          <p:cNvSpPr/>
          <p:nvPr/>
        </p:nvSpPr>
        <p:spPr>
          <a:xfrm>
            <a:off x="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 name="Google Shape;170;g1f3f0b2f954_0_87"/>
          <p:cNvSpPr/>
          <p:nvPr/>
        </p:nvSpPr>
        <p:spPr>
          <a:xfrm>
            <a:off x="5772927" y="1111209"/>
            <a:ext cx="3879000" cy="635100"/>
          </a:xfrm>
          <a:prstGeom prst="rect">
            <a:avLst/>
          </a:prstGeom>
          <a:solidFill>
            <a:srgbClr val="D2A6FF">
              <a:alpha val="85880"/>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1" name="Google Shape;171;g1f3f0b2f954_0_87"/>
          <p:cNvSpPr txBox="1"/>
          <p:nvPr/>
        </p:nvSpPr>
        <p:spPr>
          <a:xfrm>
            <a:off x="5841500" y="1136400"/>
            <a:ext cx="35649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lang="es-CO" sz="3200" u="sng">
                <a:solidFill>
                  <a:schemeClr val="hlink"/>
                </a:solidFill>
                <a:latin typeface="Nunito Sans Black"/>
                <a:ea typeface="Nunito Sans Black"/>
                <a:cs typeface="Nunito Sans Black"/>
                <a:sym typeface="Nunito Sans Black"/>
                <a:hlinkClick r:id="rId4"/>
              </a:rPr>
              <a:t>LET’S PLAY!</a:t>
            </a:r>
            <a:endParaRPr b="0" i="0" sz="1050" u="none" cap="none" strike="noStrike">
              <a:solidFill>
                <a:srgbClr val="001059"/>
              </a:solidFill>
              <a:latin typeface="Arial"/>
              <a:ea typeface="Arial"/>
              <a:cs typeface="Arial"/>
              <a:sym typeface="Arial"/>
            </a:endParaRPr>
          </a:p>
        </p:txBody>
      </p:sp>
      <p:grpSp>
        <p:nvGrpSpPr>
          <p:cNvPr id="172" name="Google Shape;172;g1f3f0b2f954_0_87"/>
          <p:cNvGrpSpPr/>
          <p:nvPr/>
        </p:nvGrpSpPr>
        <p:grpSpPr>
          <a:xfrm>
            <a:off x="601045" y="195198"/>
            <a:ext cx="10989910" cy="770002"/>
            <a:chOff x="626478" y="195198"/>
            <a:chExt cx="10989910" cy="770002"/>
          </a:xfrm>
        </p:grpSpPr>
        <p:pic>
          <p:nvPicPr>
            <p:cNvPr id="173" name="Google Shape;173;g1f3f0b2f954_0_87"/>
            <p:cNvPicPr preferRelativeResize="0"/>
            <p:nvPr/>
          </p:nvPicPr>
          <p:blipFill rotWithShape="1">
            <a:blip r:embed="rId5">
              <a:alphaModFix/>
            </a:blip>
            <a:srcRect b="0" l="0" r="0" t="0"/>
            <a:stretch/>
          </p:blipFill>
          <p:spPr>
            <a:xfrm>
              <a:off x="10192397" y="195198"/>
              <a:ext cx="1423991" cy="770002"/>
            </a:xfrm>
            <a:prstGeom prst="rect">
              <a:avLst/>
            </a:prstGeom>
            <a:noFill/>
            <a:ln>
              <a:noFill/>
            </a:ln>
          </p:spPr>
        </p:pic>
        <p:pic>
          <p:nvPicPr>
            <p:cNvPr id="174" name="Google Shape;174;g1f3f0b2f954_0_87"/>
            <p:cNvPicPr preferRelativeResize="0"/>
            <p:nvPr/>
          </p:nvPicPr>
          <p:blipFill rotWithShape="1">
            <a:blip r:embed="rId6">
              <a:alphaModFix/>
            </a:blip>
            <a:srcRect b="0" l="0" r="0" t="0"/>
            <a:stretch/>
          </p:blipFill>
          <p:spPr>
            <a:xfrm>
              <a:off x="626478" y="390743"/>
              <a:ext cx="1088021" cy="378913"/>
            </a:xfrm>
            <a:prstGeom prst="rect">
              <a:avLst/>
            </a:prstGeom>
            <a:noFill/>
            <a:ln>
              <a:noFill/>
            </a:ln>
          </p:spPr>
        </p:pic>
      </p:grpSp>
      <p:pic>
        <p:nvPicPr>
          <p:cNvPr id="175" name="Google Shape;175;g1f3f0b2f954_0_87"/>
          <p:cNvPicPr preferRelativeResize="0"/>
          <p:nvPr/>
        </p:nvPicPr>
        <p:blipFill rotWithShape="1">
          <a:blip r:embed="rId7">
            <a:alphaModFix/>
          </a:blip>
          <a:srcRect b="0" l="0" r="0" t="0"/>
          <a:stretch/>
        </p:blipFill>
        <p:spPr>
          <a:xfrm>
            <a:off x="518330" y="5353058"/>
            <a:ext cx="2339171" cy="11208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c2ebb45886_2_34"/>
          <p:cNvSpPr/>
          <p:nvPr/>
        </p:nvSpPr>
        <p:spPr>
          <a:xfrm>
            <a:off x="341575" y="1721075"/>
            <a:ext cx="11536200" cy="4795200"/>
          </a:xfrm>
          <a:prstGeom prst="roundRect">
            <a:avLst>
              <a:gd fmla="val 16667"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82" name="Google Shape;182;g2c2ebb45886_2_34"/>
          <p:cNvGrpSpPr/>
          <p:nvPr/>
        </p:nvGrpSpPr>
        <p:grpSpPr>
          <a:xfrm>
            <a:off x="0" y="-762014"/>
            <a:ext cx="12192000" cy="2213763"/>
            <a:chOff x="0" y="317351"/>
            <a:chExt cx="12192000" cy="6858003"/>
          </a:xfrm>
        </p:grpSpPr>
        <p:pic>
          <p:nvPicPr>
            <p:cNvPr id="183" name="Google Shape;183;g2c2ebb45886_2_34"/>
            <p:cNvPicPr preferRelativeResize="0"/>
            <p:nvPr/>
          </p:nvPicPr>
          <p:blipFill rotWithShape="1">
            <a:blip r:embed="rId3">
              <a:alphaModFix/>
            </a:blip>
            <a:srcRect b="7534" l="7812" r="7813" t="0"/>
            <a:stretch/>
          </p:blipFill>
          <p:spPr>
            <a:xfrm>
              <a:off x="0" y="317351"/>
              <a:ext cx="12192000" cy="6858003"/>
            </a:xfrm>
            <a:prstGeom prst="rect">
              <a:avLst/>
            </a:prstGeom>
            <a:noFill/>
            <a:ln>
              <a:noFill/>
            </a:ln>
          </p:spPr>
        </p:pic>
        <p:pic>
          <p:nvPicPr>
            <p:cNvPr id="184" name="Google Shape;184;g2c2ebb45886_2_34"/>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pic>
        <p:nvPicPr>
          <p:cNvPr id="185" name="Google Shape;185;g2c2ebb45886_2_34"/>
          <p:cNvPicPr preferRelativeResize="0"/>
          <p:nvPr/>
        </p:nvPicPr>
        <p:blipFill rotWithShape="1">
          <a:blip r:embed="rId5">
            <a:alphaModFix/>
          </a:blip>
          <a:srcRect b="0" l="0" r="0" t="0"/>
          <a:stretch/>
        </p:blipFill>
        <p:spPr>
          <a:xfrm>
            <a:off x="4815518" y="165438"/>
            <a:ext cx="2339171" cy="1120853"/>
          </a:xfrm>
          <a:prstGeom prst="rect">
            <a:avLst/>
          </a:prstGeom>
          <a:noFill/>
          <a:ln>
            <a:noFill/>
          </a:ln>
        </p:spPr>
      </p:pic>
      <p:grpSp>
        <p:nvGrpSpPr>
          <p:cNvPr id="186" name="Google Shape;186;g2c2ebb45886_2_34"/>
          <p:cNvGrpSpPr/>
          <p:nvPr/>
        </p:nvGrpSpPr>
        <p:grpSpPr>
          <a:xfrm>
            <a:off x="626477" y="254641"/>
            <a:ext cx="11251266" cy="983287"/>
            <a:chOff x="626477" y="254641"/>
            <a:chExt cx="11251266" cy="983287"/>
          </a:xfrm>
        </p:grpSpPr>
        <p:pic>
          <p:nvPicPr>
            <p:cNvPr id="187" name="Google Shape;187;g2c2ebb45886_2_34"/>
            <p:cNvPicPr preferRelativeResize="0"/>
            <p:nvPr/>
          </p:nvPicPr>
          <p:blipFill rotWithShape="1">
            <a:blip r:embed="rId6">
              <a:alphaModFix/>
            </a:blip>
            <a:srcRect b="0" l="0" r="0" t="0"/>
            <a:stretch/>
          </p:blipFill>
          <p:spPr>
            <a:xfrm>
              <a:off x="10059722" y="254641"/>
              <a:ext cx="1818021" cy="983287"/>
            </a:xfrm>
            <a:prstGeom prst="rect">
              <a:avLst/>
            </a:prstGeom>
            <a:noFill/>
            <a:ln>
              <a:noFill/>
            </a:ln>
          </p:spPr>
        </p:pic>
        <p:pic>
          <p:nvPicPr>
            <p:cNvPr id="188" name="Google Shape;188;g2c2ebb45886_2_34"/>
            <p:cNvPicPr preferRelativeResize="0"/>
            <p:nvPr/>
          </p:nvPicPr>
          <p:blipFill rotWithShape="1">
            <a:blip r:embed="rId7">
              <a:alphaModFix/>
            </a:blip>
            <a:srcRect b="0" l="0" r="0" t="0"/>
            <a:stretch/>
          </p:blipFill>
          <p:spPr>
            <a:xfrm>
              <a:off x="626477" y="484081"/>
              <a:ext cx="1505800" cy="524408"/>
            </a:xfrm>
            <a:prstGeom prst="rect">
              <a:avLst/>
            </a:prstGeom>
            <a:noFill/>
            <a:ln>
              <a:noFill/>
            </a:ln>
          </p:spPr>
        </p:pic>
      </p:grpSp>
      <p:sp>
        <p:nvSpPr>
          <p:cNvPr id="189" name="Google Shape;189;g2c2ebb45886_2_34"/>
          <p:cNvSpPr txBox="1"/>
          <p:nvPr/>
        </p:nvSpPr>
        <p:spPr>
          <a:xfrm>
            <a:off x="626475" y="1974125"/>
            <a:ext cx="10908600" cy="540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b="0" i="0" lang="es-CO" sz="2300" u="sng" cap="none" strike="noStrike">
                <a:solidFill>
                  <a:srgbClr val="001059"/>
                </a:solidFill>
                <a:latin typeface="Nunito Sans Black"/>
                <a:ea typeface="Nunito Sans Black"/>
                <a:cs typeface="Nunito Sans Black"/>
                <a:sym typeface="Nunito Sans Black"/>
              </a:rPr>
              <a:t>It’s your turn!</a:t>
            </a:r>
            <a:endParaRPr b="0" i="0" sz="2300" u="sng" cap="none" strike="noStrike">
              <a:solidFill>
                <a:srgbClr val="001059"/>
              </a:solidFill>
              <a:latin typeface="Nunito Sans Black"/>
              <a:ea typeface="Nunito Sans Black"/>
              <a:cs typeface="Nunito Sans Black"/>
              <a:sym typeface="Nunito Sans Black"/>
            </a:endParaRPr>
          </a:p>
          <a:p>
            <a:pPr indent="0" lvl="0" marL="0" marR="0" rtl="0" algn="l">
              <a:lnSpc>
                <a:spcPct val="100000"/>
              </a:lnSpc>
              <a:spcBef>
                <a:spcPts val="0"/>
              </a:spcBef>
              <a:spcAft>
                <a:spcPts val="0"/>
              </a:spcAft>
              <a:buClr>
                <a:schemeClr val="dk1"/>
              </a:buClr>
              <a:buSzPts val="2800"/>
              <a:buFont typeface="Arial"/>
              <a:buNone/>
            </a:pPr>
            <a:r>
              <a:t/>
            </a:r>
            <a:endParaRPr b="0" i="0" sz="2300" u="none" cap="none" strike="noStrike">
              <a:solidFill>
                <a:srgbClr val="001059"/>
              </a:solidFill>
              <a:latin typeface="Nunito Sans Black"/>
              <a:ea typeface="Nunito Sans Black"/>
              <a:cs typeface="Nunito Sans Black"/>
              <a:sym typeface="Nunito Sans Black"/>
            </a:endParaRPr>
          </a:p>
          <a:p>
            <a:pPr indent="0" lvl="0" marL="0" marR="0" rtl="0" algn="l">
              <a:lnSpc>
                <a:spcPct val="100000"/>
              </a:lnSpc>
              <a:spcBef>
                <a:spcPts val="0"/>
              </a:spcBef>
              <a:spcAft>
                <a:spcPts val="0"/>
              </a:spcAft>
              <a:buClr>
                <a:schemeClr val="dk1"/>
              </a:buClr>
              <a:buSzPts val="2800"/>
              <a:buFont typeface="Arial"/>
              <a:buNone/>
            </a:pPr>
            <a:r>
              <a:rPr b="0" i="0" lang="es-CO" sz="2300" u="none" cap="none" strike="noStrike">
                <a:solidFill>
                  <a:srgbClr val="001059"/>
                </a:solidFill>
                <a:latin typeface="Nunito Sans Black"/>
                <a:ea typeface="Nunito Sans Black"/>
                <a:cs typeface="Nunito Sans Black"/>
                <a:sym typeface="Nunito Sans Black"/>
              </a:rPr>
              <a:t> Think about a virtual call situation. Make the dialogue.</a:t>
            </a:r>
            <a:endParaRPr b="0" i="0" sz="2300" u="none" cap="none" strike="noStrike">
              <a:solidFill>
                <a:srgbClr val="001059"/>
              </a:solidFill>
              <a:latin typeface="Nunito Sans Black"/>
              <a:ea typeface="Nunito Sans Black"/>
              <a:cs typeface="Nunito Sans Black"/>
              <a:sym typeface="Nunito Sans Black"/>
            </a:endParaRPr>
          </a:p>
          <a:p>
            <a:pPr indent="0" lvl="0" marL="0" marR="0" rtl="0" algn="l">
              <a:lnSpc>
                <a:spcPct val="100000"/>
              </a:lnSpc>
              <a:spcBef>
                <a:spcPts val="0"/>
              </a:spcBef>
              <a:spcAft>
                <a:spcPts val="0"/>
              </a:spcAft>
              <a:buClr>
                <a:schemeClr val="dk1"/>
              </a:buClr>
              <a:buSzPts val="2800"/>
              <a:buFont typeface="Arial"/>
              <a:buNone/>
            </a:pPr>
            <a:r>
              <a:t/>
            </a:r>
            <a:endParaRPr b="0" i="0" sz="2300" u="none" cap="none" strike="noStrike">
              <a:solidFill>
                <a:srgbClr val="001059"/>
              </a:solidFill>
              <a:latin typeface="Nunito Sans Black"/>
              <a:ea typeface="Nunito Sans Black"/>
              <a:cs typeface="Nunito Sans Black"/>
              <a:sym typeface="Nunito Sans Black"/>
            </a:endParaRPr>
          </a:p>
          <a:p>
            <a:pPr indent="0" lvl="0" marL="0" marR="0" rtl="0" algn="l">
              <a:lnSpc>
                <a:spcPct val="100000"/>
              </a:lnSpc>
              <a:spcBef>
                <a:spcPts val="0"/>
              </a:spcBef>
              <a:spcAft>
                <a:spcPts val="0"/>
              </a:spcAft>
              <a:buClr>
                <a:schemeClr val="dk1"/>
              </a:buClr>
              <a:buSzPts val="2800"/>
              <a:buFont typeface="Arial"/>
              <a:buNone/>
            </a:pPr>
            <a:r>
              <a:rPr b="0" i="0" lang="es-CO" sz="2300" u="none" cap="none" strike="noStrike">
                <a:solidFill>
                  <a:srgbClr val="001059"/>
                </a:solidFill>
                <a:latin typeface="Nunito Sans Black"/>
                <a:ea typeface="Nunito Sans Black"/>
                <a:cs typeface="Nunito Sans Black"/>
                <a:sym typeface="Nunito Sans Black"/>
              </a:rPr>
              <a:t> Take in mind the following aspects:</a:t>
            </a:r>
            <a:endParaRPr b="0" i="0" sz="2300" u="none" cap="none" strike="noStrike">
              <a:solidFill>
                <a:srgbClr val="001059"/>
              </a:solidFill>
              <a:latin typeface="Nunito Sans Black"/>
              <a:ea typeface="Nunito Sans Black"/>
              <a:cs typeface="Nunito Sans Black"/>
              <a:sym typeface="Nunito Sans Black"/>
            </a:endParaRPr>
          </a:p>
          <a:p>
            <a:pPr indent="0" lvl="0" marL="0" marR="0" rtl="0" algn="l">
              <a:lnSpc>
                <a:spcPct val="100000"/>
              </a:lnSpc>
              <a:spcBef>
                <a:spcPts val="0"/>
              </a:spcBef>
              <a:spcAft>
                <a:spcPts val="0"/>
              </a:spcAft>
              <a:buClr>
                <a:schemeClr val="dk1"/>
              </a:buClr>
              <a:buSzPts val="2800"/>
              <a:buFont typeface="Arial"/>
              <a:buNone/>
            </a:pPr>
            <a:r>
              <a:t/>
            </a:r>
            <a:endParaRPr b="0" i="0" sz="2300" u="none" cap="none" strike="noStrike">
              <a:solidFill>
                <a:srgbClr val="001059"/>
              </a:solidFill>
              <a:latin typeface="Nunito Sans Black"/>
              <a:ea typeface="Nunito Sans Black"/>
              <a:cs typeface="Nunito Sans Black"/>
              <a:sym typeface="Nunito Sans Black"/>
            </a:endParaRPr>
          </a:p>
          <a:p>
            <a:pPr indent="0" lvl="0" marL="457200" marR="0" rtl="0" algn="l">
              <a:lnSpc>
                <a:spcPct val="100000"/>
              </a:lnSpc>
              <a:spcBef>
                <a:spcPts val="0"/>
              </a:spcBef>
              <a:spcAft>
                <a:spcPts val="0"/>
              </a:spcAft>
              <a:buClr>
                <a:srgbClr val="000000"/>
              </a:buClr>
              <a:buSzPts val="2300"/>
              <a:buFont typeface="Arial"/>
              <a:buNone/>
            </a:pPr>
            <a:r>
              <a:rPr b="0" i="0" lang="es-CO" sz="2300" u="none" cap="none" strike="noStrike">
                <a:solidFill>
                  <a:srgbClr val="001059"/>
                </a:solidFill>
                <a:latin typeface="Nunito Sans Black"/>
                <a:ea typeface="Nunito Sans Black"/>
                <a:cs typeface="Nunito Sans Black"/>
                <a:sym typeface="Nunito Sans Black"/>
              </a:rPr>
              <a:t>Who are the speakers? (Choose three roles in an IT company. E.g. CTO, game designers, software developers, project managers, programmers, market team, etc.)</a:t>
            </a:r>
            <a:endParaRPr b="0" i="0" sz="2300" u="none" cap="none" strike="noStrike">
              <a:solidFill>
                <a:srgbClr val="001059"/>
              </a:solidFill>
              <a:latin typeface="Nunito Sans Black"/>
              <a:ea typeface="Nunito Sans Black"/>
              <a:cs typeface="Nunito Sans Black"/>
              <a:sym typeface="Nunito Sans Black"/>
            </a:endParaRPr>
          </a:p>
          <a:p>
            <a:pPr indent="0" lvl="0" marL="457200" marR="0" rtl="0" algn="l">
              <a:lnSpc>
                <a:spcPct val="100000"/>
              </a:lnSpc>
              <a:spcBef>
                <a:spcPts val="0"/>
              </a:spcBef>
              <a:spcAft>
                <a:spcPts val="0"/>
              </a:spcAft>
              <a:buClr>
                <a:srgbClr val="000000"/>
              </a:buClr>
              <a:buSzPts val="2300"/>
              <a:buFont typeface="Arial"/>
              <a:buNone/>
            </a:pPr>
            <a:r>
              <a:rPr b="0" i="0" lang="es-CO" sz="2300" u="none" cap="none" strike="noStrike">
                <a:solidFill>
                  <a:srgbClr val="001059"/>
                </a:solidFill>
                <a:latin typeface="Nunito Sans Black"/>
                <a:ea typeface="Nunito Sans Black"/>
                <a:cs typeface="Nunito Sans Black"/>
                <a:sym typeface="Nunito Sans Black"/>
              </a:rPr>
              <a:t>What is the purpose of the meeting?</a:t>
            </a:r>
            <a:endParaRPr b="0" i="0" sz="2300" u="none" cap="none" strike="noStrike">
              <a:solidFill>
                <a:srgbClr val="001059"/>
              </a:solidFill>
              <a:latin typeface="Nunito Sans Black"/>
              <a:ea typeface="Nunito Sans Black"/>
              <a:cs typeface="Nunito Sans Black"/>
              <a:sym typeface="Nunito Sans Black"/>
            </a:endParaRPr>
          </a:p>
          <a:p>
            <a:pPr indent="0" lvl="0" marL="457200" marR="0" rtl="0" algn="l">
              <a:lnSpc>
                <a:spcPct val="100000"/>
              </a:lnSpc>
              <a:spcBef>
                <a:spcPts val="0"/>
              </a:spcBef>
              <a:spcAft>
                <a:spcPts val="0"/>
              </a:spcAft>
              <a:buClr>
                <a:srgbClr val="000000"/>
              </a:buClr>
              <a:buSzPts val="2300"/>
              <a:buFont typeface="Arial"/>
              <a:buNone/>
            </a:pPr>
            <a:r>
              <a:rPr b="0" i="0" lang="es-CO" sz="2300" u="none" cap="none" strike="noStrike">
                <a:solidFill>
                  <a:srgbClr val="001059"/>
                </a:solidFill>
                <a:latin typeface="Nunito Sans Black"/>
                <a:ea typeface="Nunito Sans Black"/>
                <a:cs typeface="Nunito Sans Black"/>
                <a:sym typeface="Nunito Sans Black"/>
              </a:rPr>
              <a:t>What communication issue are they presenting and how they solve it?</a:t>
            </a:r>
            <a:endParaRPr b="0" i="0" sz="2300" u="none" cap="none" strike="noStrike">
              <a:solidFill>
                <a:srgbClr val="001059"/>
              </a:solidFill>
              <a:latin typeface="Nunito Sans Black"/>
              <a:ea typeface="Nunito Sans Black"/>
              <a:cs typeface="Nunito Sans Black"/>
              <a:sym typeface="Nunito Sans Black"/>
            </a:endParaRPr>
          </a:p>
          <a:p>
            <a:pPr indent="0" lvl="0" marL="457200" marR="0" rtl="0" algn="l">
              <a:lnSpc>
                <a:spcPct val="100000"/>
              </a:lnSpc>
              <a:spcBef>
                <a:spcPts val="0"/>
              </a:spcBef>
              <a:spcAft>
                <a:spcPts val="0"/>
              </a:spcAft>
              <a:buClr>
                <a:srgbClr val="000000"/>
              </a:buClr>
              <a:buSzPts val="2300"/>
              <a:buFont typeface="Arial"/>
              <a:buNone/>
            </a:pPr>
            <a:r>
              <a:rPr b="0" i="0" lang="es-CO" sz="2300" u="none" cap="none" strike="noStrike">
                <a:solidFill>
                  <a:srgbClr val="001059"/>
                </a:solidFill>
                <a:latin typeface="Nunito Sans Black"/>
                <a:ea typeface="Nunito Sans Black"/>
                <a:cs typeface="Nunito Sans Black"/>
                <a:sym typeface="Nunito Sans Black"/>
              </a:rPr>
              <a:t>Open and close the meeting politely</a:t>
            </a:r>
            <a:endParaRPr b="0" i="0" sz="2300" u="none" cap="none" strike="noStrike">
              <a:solidFill>
                <a:srgbClr val="001059"/>
              </a:solidFill>
              <a:latin typeface="Nunito Sans Black"/>
              <a:ea typeface="Nunito Sans Black"/>
              <a:cs typeface="Nunito Sans Black"/>
              <a:sym typeface="Nunito Sans Black"/>
            </a:endParaRPr>
          </a:p>
          <a:p>
            <a:pPr indent="0" lvl="0" marL="45720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1059"/>
              </a:solidFill>
              <a:latin typeface="Nunito Sans Black"/>
              <a:ea typeface="Nunito Sans Black"/>
              <a:cs typeface="Nunito Sans Black"/>
              <a:sym typeface="Nunito Sans Black"/>
            </a:endParaRPr>
          </a:p>
          <a:p>
            <a:pPr indent="0" lvl="0" marL="0" marR="0" rtl="0" algn="l">
              <a:lnSpc>
                <a:spcPct val="100000"/>
              </a:lnSpc>
              <a:spcBef>
                <a:spcPts val="0"/>
              </a:spcBef>
              <a:spcAft>
                <a:spcPts val="0"/>
              </a:spcAft>
              <a:buClr>
                <a:schemeClr val="dk1"/>
              </a:buClr>
              <a:buSzPts val="2800"/>
              <a:buFont typeface="Arial"/>
              <a:buNone/>
            </a:pPr>
            <a:r>
              <a:t/>
            </a:r>
            <a:endParaRPr b="0" i="0" sz="2300" u="none" cap="none" strike="noStrike">
              <a:solidFill>
                <a:srgbClr val="001059"/>
              </a:solidFill>
              <a:latin typeface="Nunito Sans Black"/>
              <a:ea typeface="Nunito Sans Black"/>
              <a:cs typeface="Nunito Sans Black"/>
              <a:sym typeface="Nunito Sans Black"/>
            </a:endParaRPr>
          </a:p>
          <a:p>
            <a:pPr indent="0" lvl="0" marL="0" marR="0" rtl="0" algn="l">
              <a:lnSpc>
                <a:spcPct val="100000"/>
              </a:lnSpc>
              <a:spcBef>
                <a:spcPts val="0"/>
              </a:spcBef>
              <a:spcAft>
                <a:spcPts val="0"/>
              </a:spcAft>
              <a:buClr>
                <a:schemeClr val="dk1"/>
              </a:buClr>
              <a:buSzPts val="2800"/>
              <a:buFont typeface="Arial"/>
              <a:buNone/>
            </a:pPr>
            <a:r>
              <a:t/>
            </a:r>
            <a:endParaRPr b="0" i="0" sz="2300" u="none" cap="none" strike="noStrike">
              <a:solidFill>
                <a:srgbClr val="001059"/>
              </a:solidFill>
              <a:latin typeface="Nunito Sans Black"/>
              <a:ea typeface="Nunito Sans Black"/>
              <a:cs typeface="Nunito Sans Black"/>
              <a:sym typeface="Nunito Sans Black"/>
            </a:endParaRPr>
          </a:p>
        </p:txBody>
      </p:sp>
      <p:pic>
        <p:nvPicPr>
          <p:cNvPr id="190" name="Google Shape;190;g2c2ebb45886_2_34"/>
          <p:cNvPicPr preferRelativeResize="0"/>
          <p:nvPr/>
        </p:nvPicPr>
        <p:blipFill rotWithShape="1">
          <a:blip r:embed="rId8">
            <a:alphaModFix/>
          </a:blip>
          <a:srcRect b="22158" l="-2791" r="4829" t="54768"/>
          <a:stretch/>
        </p:blipFill>
        <p:spPr>
          <a:xfrm>
            <a:off x="883527" y="4061447"/>
            <a:ext cx="252071" cy="417424"/>
          </a:xfrm>
          <a:prstGeom prst="rect">
            <a:avLst/>
          </a:prstGeom>
          <a:noFill/>
          <a:ln>
            <a:noFill/>
          </a:ln>
        </p:spPr>
      </p:pic>
      <p:pic>
        <p:nvPicPr>
          <p:cNvPr id="191" name="Google Shape;191;g2c2ebb45886_2_34"/>
          <p:cNvPicPr preferRelativeResize="0"/>
          <p:nvPr/>
        </p:nvPicPr>
        <p:blipFill rotWithShape="1">
          <a:blip r:embed="rId8">
            <a:alphaModFix/>
          </a:blip>
          <a:srcRect b="22158" l="-2791" r="4829" t="54768"/>
          <a:stretch/>
        </p:blipFill>
        <p:spPr>
          <a:xfrm>
            <a:off x="883527" y="5151572"/>
            <a:ext cx="252071" cy="417424"/>
          </a:xfrm>
          <a:prstGeom prst="rect">
            <a:avLst/>
          </a:prstGeom>
          <a:noFill/>
          <a:ln>
            <a:noFill/>
          </a:ln>
        </p:spPr>
      </p:pic>
      <p:pic>
        <p:nvPicPr>
          <p:cNvPr id="192" name="Google Shape;192;g2c2ebb45886_2_34"/>
          <p:cNvPicPr preferRelativeResize="0"/>
          <p:nvPr/>
        </p:nvPicPr>
        <p:blipFill rotWithShape="1">
          <a:blip r:embed="rId8">
            <a:alphaModFix/>
          </a:blip>
          <a:srcRect b="22158" l="-2791" r="4829" t="54768"/>
          <a:stretch/>
        </p:blipFill>
        <p:spPr>
          <a:xfrm>
            <a:off x="883527" y="5492797"/>
            <a:ext cx="252071" cy="417424"/>
          </a:xfrm>
          <a:prstGeom prst="rect">
            <a:avLst/>
          </a:prstGeom>
          <a:noFill/>
          <a:ln>
            <a:noFill/>
          </a:ln>
        </p:spPr>
      </p:pic>
      <p:pic>
        <p:nvPicPr>
          <p:cNvPr id="193" name="Google Shape;193;g2c2ebb45886_2_34"/>
          <p:cNvPicPr preferRelativeResize="0"/>
          <p:nvPr/>
        </p:nvPicPr>
        <p:blipFill rotWithShape="1">
          <a:blip r:embed="rId8">
            <a:alphaModFix/>
          </a:blip>
          <a:srcRect b="22158" l="-2791" r="4829" t="54768"/>
          <a:stretch/>
        </p:blipFill>
        <p:spPr>
          <a:xfrm>
            <a:off x="883527" y="5839647"/>
            <a:ext cx="252071" cy="417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g2c2ebb45886_0_93"/>
          <p:cNvPicPr preferRelativeResize="0"/>
          <p:nvPr/>
        </p:nvPicPr>
        <p:blipFill rotWithShape="1">
          <a:blip r:embed="rId3">
            <a:alphaModFix/>
          </a:blip>
          <a:srcRect b="0" l="25589" r="15147" t="0"/>
          <a:stretch/>
        </p:blipFill>
        <p:spPr>
          <a:xfrm>
            <a:off x="0" y="0"/>
            <a:ext cx="6096000" cy="6858000"/>
          </a:xfrm>
          <a:prstGeom prst="rect">
            <a:avLst/>
          </a:prstGeom>
          <a:noFill/>
          <a:ln>
            <a:noFill/>
          </a:ln>
        </p:spPr>
      </p:pic>
      <p:sp>
        <p:nvSpPr>
          <p:cNvPr id="200" name="Google Shape;200;g2c2ebb45886_0_93"/>
          <p:cNvSpPr/>
          <p:nvPr/>
        </p:nvSpPr>
        <p:spPr>
          <a:xfrm>
            <a:off x="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 name="Google Shape;201;g2c2ebb45886_0_93"/>
          <p:cNvSpPr/>
          <p:nvPr/>
        </p:nvSpPr>
        <p:spPr>
          <a:xfrm>
            <a:off x="5772927" y="1111209"/>
            <a:ext cx="3879000" cy="635100"/>
          </a:xfrm>
          <a:prstGeom prst="rect">
            <a:avLst/>
          </a:prstGeom>
          <a:solidFill>
            <a:srgbClr val="D2A6FF">
              <a:alpha val="85882"/>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 name="Google Shape;202;g2c2ebb45886_0_93"/>
          <p:cNvSpPr txBox="1"/>
          <p:nvPr/>
        </p:nvSpPr>
        <p:spPr>
          <a:xfrm>
            <a:off x="5841500" y="1136400"/>
            <a:ext cx="35649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CO" sz="3200" u="none" cap="none" strike="noStrike">
                <a:solidFill>
                  <a:srgbClr val="001059"/>
                </a:solidFill>
                <a:latin typeface="Nunito Sans Black"/>
                <a:ea typeface="Nunito Sans Black"/>
                <a:cs typeface="Nunito Sans Black"/>
                <a:sym typeface="Nunito Sans Black"/>
              </a:rPr>
              <a:t>Daily meeting</a:t>
            </a:r>
            <a:endParaRPr b="0" i="0" sz="1050" u="none" cap="none" strike="noStrike">
              <a:solidFill>
                <a:srgbClr val="001059"/>
              </a:solidFill>
              <a:latin typeface="Arial"/>
              <a:ea typeface="Arial"/>
              <a:cs typeface="Arial"/>
              <a:sym typeface="Arial"/>
            </a:endParaRPr>
          </a:p>
        </p:txBody>
      </p:sp>
      <p:grpSp>
        <p:nvGrpSpPr>
          <p:cNvPr id="203" name="Google Shape;203;g2c2ebb45886_0_93"/>
          <p:cNvGrpSpPr/>
          <p:nvPr/>
        </p:nvGrpSpPr>
        <p:grpSpPr>
          <a:xfrm>
            <a:off x="601045" y="195198"/>
            <a:ext cx="10989910" cy="770002"/>
            <a:chOff x="626478" y="195198"/>
            <a:chExt cx="10989910" cy="770002"/>
          </a:xfrm>
        </p:grpSpPr>
        <p:pic>
          <p:nvPicPr>
            <p:cNvPr id="204" name="Google Shape;204;g2c2ebb45886_0_93"/>
            <p:cNvPicPr preferRelativeResize="0"/>
            <p:nvPr/>
          </p:nvPicPr>
          <p:blipFill rotWithShape="1">
            <a:blip r:embed="rId4">
              <a:alphaModFix/>
            </a:blip>
            <a:srcRect b="0" l="0" r="0" t="0"/>
            <a:stretch/>
          </p:blipFill>
          <p:spPr>
            <a:xfrm>
              <a:off x="10192397" y="195198"/>
              <a:ext cx="1423991" cy="770002"/>
            </a:xfrm>
            <a:prstGeom prst="rect">
              <a:avLst/>
            </a:prstGeom>
            <a:noFill/>
            <a:ln>
              <a:noFill/>
            </a:ln>
          </p:spPr>
        </p:pic>
        <p:pic>
          <p:nvPicPr>
            <p:cNvPr id="205" name="Google Shape;205;g2c2ebb45886_0_93"/>
            <p:cNvPicPr preferRelativeResize="0"/>
            <p:nvPr/>
          </p:nvPicPr>
          <p:blipFill rotWithShape="1">
            <a:blip r:embed="rId5">
              <a:alphaModFix/>
            </a:blip>
            <a:srcRect b="0" l="0" r="0" t="0"/>
            <a:stretch/>
          </p:blipFill>
          <p:spPr>
            <a:xfrm>
              <a:off x="626478" y="390743"/>
              <a:ext cx="1088021" cy="378913"/>
            </a:xfrm>
            <a:prstGeom prst="rect">
              <a:avLst/>
            </a:prstGeom>
            <a:noFill/>
            <a:ln>
              <a:noFill/>
            </a:ln>
          </p:spPr>
        </p:pic>
      </p:grpSp>
      <p:pic>
        <p:nvPicPr>
          <p:cNvPr id="206" name="Google Shape;206;g2c2ebb45886_0_93"/>
          <p:cNvPicPr preferRelativeResize="0"/>
          <p:nvPr/>
        </p:nvPicPr>
        <p:blipFill rotWithShape="1">
          <a:blip r:embed="rId6">
            <a:alphaModFix/>
          </a:blip>
          <a:srcRect b="0" l="0" r="0" t="0"/>
          <a:stretch/>
        </p:blipFill>
        <p:spPr>
          <a:xfrm>
            <a:off x="518330" y="5353058"/>
            <a:ext cx="2339171" cy="1120853"/>
          </a:xfrm>
          <a:prstGeom prst="rect">
            <a:avLst/>
          </a:prstGeom>
          <a:noFill/>
          <a:ln>
            <a:noFill/>
          </a:ln>
        </p:spPr>
      </p:pic>
      <p:sp>
        <p:nvSpPr>
          <p:cNvPr id="207" name="Google Shape;207;g2c2ebb45886_0_93"/>
          <p:cNvSpPr txBox="1"/>
          <p:nvPr/>
        </p:nvSpPr>
        <p:spPr>
          <a:xfrm>
            <a:off x="6335081" y="1746309"/>
            <a:ext cx="5050500" cy="489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rgbClr val="001059"/>
                </a:solidFill>
                <a:latin typeface="Nunito Sans"/>
                <a:ea typeface="Nunito Sans"/>
                <a:cs typeface="Nunito Sans"/>
                <a:sym typeface="Nunito Sans"/>
              </a:rPr>
              <a:t>A daily meeting, often referred to as a "daily stand-up" or "daily scrum," is a short, time-boxed meeting in agile methodologies, particularly in Scrum, where team members quickly align on their progress, plans, and any obstacles they may be facing. These meetings typically occur at the same time and place every day and are crucial for keeping the team synchronized and focused on achieving their goals.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grpSp>
        <p:nvGrpSpPr>
          <p:cNvPr id="213" name="Google Shape;213;g2c2ebb45886_0_184"/>
          <p:cNvGrpSpPr/>
          <p:nvPr/>
        </p:nvGrpSpPr>
        <p:grpSpPr>
          <a:xfrm>
            <a:off x="0" y="-1"/>
            <a:ext cx="12192000" cy="6858003"/>
            <a:chOff x="0" y="317351"/>
            <a:chExt cx="12192000" cy="6858003"/>
          </a:xfrm>
        </p:grpSpPr>
        <p:pic>
          <p:nvPicPr>
            <p:cNvPr id="214" name="Google Shape;214;g2c2ebb45886_0_184"/>
            <p:cNvPicPr preferRelativeResize="0"/>
            <p:nvPr/>
          </p:nvPicPr>
          <p:blipFill rotWithShape="1">
            <a:blip r:embed="rId3">
              <a:alphaModFix/>
            </a:blip>
            <a:srcRect b="7534" l="7812" r="7813" t="0"/>
            <a:stretch/>
          </p:blipFill>
          <p:spPr>
            <a:xfrm>
              <a:off x="0" y="317351"/>
              <a:ext cx="12192000" cy="6858003"/>
            </a:xfrm>
            <a:prstGeom prst="rect">
              <a:avLst/>
            </a:prstGeom>
            <a:noFill/>
            <a:ln>
              <a:noFill/>
            </a:ln>
          </p:spPr>
        </p:pic>
        <p:pic>
          <p:nvPicPr>
            <p:cNvPr id="215" name="Google Shape;215;g2c2ebb45886_0_184"/>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grpSp>
        <p:nvGrpSpPr>
          <p:cNvPr id="216" name="Google Shape;216;g2c2ebb45886_0_184"/>
          <p:cNvGrpSpPr/>
          <p:nvPr/>
        </p:nvGrpSpPr>
        <p:grpSpPr>
          <a:xfrm>
            <a:off x="626477" y="254641"/>
            <a:ext cx="11251266" cy="983287"/>
            <a:chOff x="626477" y="254641"/>
            <a:chExt cx="11251266" cy="983287"/>
          </a:xfrm>
        </p:grpSpPr>
        <p:pic>
          <p:nvPicPr>
            <p:cNvPr id="217" name="Google Shape;217;g2c2ebb45886_0_184"/>
            <p:cNvPicPr preferRelativeResize="0"/>
            <p:nvPr/>
          </p:nvPicPr>
          <p:blipFill rotWithShape="1">
            <a:blip r:embed="rId5">
              <a:alphaModFix/>
            </a:blip>
            <a:srcRect b="0" l="0" r="0" t="0"/>
            <a:stretch/>
          </p:blipFill>
          <p:spPr>
            <a:xfrm>
              <a:off x="10059722" y="254641"/>
              <a:ext cx="1818021" cy="983287"/>
            </a:xfrm>
            <a:prstGeom prst="rect">
              <a:avLst/>
            </a:prstGeom>
            <a:noFill/>
            <a:ln>
              <a:noFill/>
            </a:ln>
          </p:spPr>
        </p:pic>
        <p:pic>
          <p:nvPicPr>
            <p:cNvPr id="218" name="Google Shape;218;g2c2ebb45886_0_184"/>
            <p:cNvPicPr preferRelativeResize="0"/>
            <p:nvPr/>
          </p:nvPicPr>
          <p:blipFill rotWithShape="1">
            <a:blip r:embed="rId6">
              <a:alphaModFix/>
            </a:blip>
            <a:srcRect b="0" l="0" r="0" t="0"/>
            <a:stretch/>
          </p:blipFill>
          <p:spPr>
            <a:xfrm>
              <a:off x="626477" y="484081"/>
              <a:ext cx="1505800" cy="524408"/>
            </a:xfrm>
            <a:prstGeom prst="rect">
              <a:avLst/>
            </a:prstGeom>
            <a:noFill/>
            <a:ln>
              <a:noFill/>
            </a:ln>
          </p:spPr>
        </p:pic>
      </p:grpSp>
      <p:sp>
        <p:nvSpPr>
          <p:cNvPr id="219" name="Google Shape;219;g2c2ebb45886_0_184"/>
          <p:cNvSpPr txBox="1"/>
          <p:nvPr/>
        </p:nvSpPr>
        <p:spPr>
          <a:xfrm>
            <a:off x="143475" y="1186125"/>
            <a:ext cx="11904600" cy="550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100"/>
              <a:buFont typeface="Arial"/>
              <a:buNone/>
            </a:pPr>
            <a:r>
              <a:rPr b="1" i="0" lang="es-CO" sz="2600" u="none" cap="none" strike="noStrike">
                <a:solidFill>
                  <a:schemeClr val="accent2"/>
                </a:solidFill>
                <a:latin typeface="Nunito Sans Black"/>
                <a:ea typeface="Nunito Sans Black"/>
                <a:cs typeface="Nunito Sans Black"/>
                <a:sym typeface="Nunito Sans Black"/>
              </a:rPr>
              <a:t>Time-boxed:</a:t>
            </a:r>
            <a:r>
              <a:rPr b="1" i="0" lang="es-CO" sz="2600" u="none" cap="none" strike="noStrike">
                <a:solidFill>
                  <a:schemeClr val="lt1"/>
                </a:solidFill>
                <a:latin typeface="Nunito Sans Black"/>
                <a:ea typeface="Nunito Sans Black"/>
                <a:cs typeface="Nunito Sans Black"/>
                <a:sym typeface="Nunito Sans Black"/>
              </a:rPr>
              <a:t> Daily meetings are short and time-boxed, usually lasting around 15 minutes. This ensures that discussions remain focused and efficient.</a:t>
            </a:r>
            <a:endParaRPr b="1" i="0" sz="26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rPr b="1" i="0" lang="es-CO" sz="2600" u="none" cap="none" strike="noStrike">
                <a:solidFill>
                  <a:schemeClr val="accent2"/>
                </a:solidFill>
                <a:latin typeface="Nunito Sans Black"/>
                <a:ea typeface="Nunito Sans Black"/>
                <a:cs typeface="Nunito Sans Black"/>
                <a:sym typeface="Nunito Sans Black"/>
              </a:rPr>
              <a:t>Stand-up Format:</a:t>
            </a:r>
            <a:r>
              <a:rPr b="1" i="0" lang="es-CO" sz="2600" u="none" cap="none" strike="noStrike">
                <a:solidFill>
                  <a:schemeClr val="lt1"/>
                </a:solidFill>
                <a:latin typeface="Nunito Sans Black"/>
                <a:ea typeface="Nunito Sans Black"/>
                <a:cs typeface="Nunito Sans Black"/>
                <a:sym typeface="Nunito Sans Black"/>
              </a:rPr>
              <a:t> Team members stand up during the meeting to encourage brevity and keep the meeting short. This practice helps prevent the meeting from becoming too long or unfocused.</a:t>
            </a:r>
            <a:endParaRPr b="1" i="0" sz="26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rPr b="1" i="0" lang="es-CO" sz="2600" u="none" cap="none" strike="noStrike">
                <a:solidFill>
                  <a:schemeClr val="accent2"/>
                </a:solidFill>
                <a:latin typeface="Nunito Sans Black"/>
                <a:ea typeface="Nunito Sans Black"/>
                <a:cs typeface="Nunito Sans Black"/>
                <a:sym typeface="Nunito Sans Black"/>
              </a:rPr>
              <a:t>Three Questions:</a:t>
            </a:r>
            <a:r>
              <a:rPr b="1" i="0" lang="es-CO" sz="2600" u="none" cap="none" strike="noStrike">
                <a:solidFill>
                  <a:schemeClr val="lt1"/>
                </a:solidFill>
                <a:latin typeface="Nunito Sans Black"/>
                <a:ea typeface="Nunito Sans Black"/>
                <a:cs typeface="Nunito Sans Black"/>
                <a:sym typeface="Nunito Sans Black"/>
              </a:rPr>
              <a:t> Each team member answers three standard questions:</a:t>
            </a:r>
            <a:endParaRPr b="1" i="0" sz="26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rPr b="1" i="0" lang="es-CO" sz="2600" u="none" cap="none" strike="noStrike">
                <a:solidFill>
                  <a:schemeClr val="lt1"/>
                </a:solidFill>
                <a:latin typeface="Nunito Sans Black"/>
                <a:ea typeface="Nunito Sans Black"/>
                <a:cs typeface="Nunito Sans Black"/>
                <a:sym typeface="Nunito Sans Black"/>
              </a:rPr>
              <a:t>What did I accomplish yesterday?</a:t>
            </a:r>
            <a:endParaRPr b="1" i="0" sz="26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rPr b="1" i="0" lang="es-CO" sz="2600" u="none" cap="none" strike="noStrike">
                <a:solidFill>
                  <a:schemeClr val="lt1"/>
                </a:solidFill>
                <a:latin typeface="Nunito Sans Black"/>
                <a:ea typeface="Nunito Sans Black"/>
                <a:cs typeface="Nunito Sans Black"/>
                <a:sym typeface="Nunito Sans Black"/>
              </a:rPr>
              <a:t>What will I do today?</a:t>
            </a:r>
            <a:endParaRPr b="1" i="0" sz="26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rPr b="1" i="0" lang="es-CO" sz="2600" u="none" cap="none" strike="noStrike">
                <a:solidFill>
                  <a:schemeClr val="lt1"/>
                </a:solidFill>
                <a:latin typeface="Nunito Sans Black"/>
                <a:ea typeface="Nunito Sans Black"/>
                <a:cs typeface="Nunito Sans Black"/>
                <a:sym typeface="Nunito Sans Black"/>
              </a:rPr>
              <a:t>Are there any obstacles or impediments blocking my progress?</a:t>
            </a:r>
            <a:endParaRPr b="1" i="0" sz="2600" u="none" cap="none" strike="noStrike">
              <a:solidFill>
                <a:schemeClr val="lt1"/>
              </a:solidFill>
              <a:latin typeface="Nunito Sans Black"/>
              <a:ea typeface="Nunito Sans Black"/>
              <a:cs typeface="Nunito Sans Black"/>
              <a:sym typeface="Nunito Sans Black"/>
            </a:endParaRPr>
          </a:p>
        </p:txBody>
      </p:sp>
      <p:sp>
        <p:nvSpPr>
          <p:cNvPr id="220" name="Google Shape;220;g2c2ebb45886_0_184"/>
          <p:cNvSpPr txBox="1"/>
          <p:nvPr/>
        </p:nvSpPr>
        <p:spPr>
          <a:xfrm>
            <a:off x="2309325" y="67425"/>
            <a:ext cx="7572900" cy="111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i="0" lang="es-CO" sz="3200" u="none" cap="none" strike="noStrike">
                <a:solidFill>
                  <a:schemeClr val="accent2"/>
                </a:solidFill>
                <a:latin typeface="Nunito Sans Black"/>
                <a:ea typeface="Nunito Sans Black"/>
                <a:cs typeface="Nunito Sans Black"/>
                <a:sym typeface="Nunito Sans Black"/>
              </a:rPr>
              <a:t>Here's how a daily meeting typically works</a:t>
            </a:r>
            <a:endParaRPr b="0" i="0" sz="3200" u="none" cap="none" strike="noStrike">
              <a:solidFill>
                <a:schemeClr val="accent2"/>
              </a:solidFill>
              <a:latin typeface="Nunito Sans Black"/>
              <a:ea typeface="Nunito Sans Black"/>
              <a:cs typeface="Nunito Sans Black"/>
              <a:sym typeface="Nunito Sans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grpSp>
        <p:nvGrpSpPr>
          <p:cNvPr id="226" name="Google Shape;226;g2c2ebb45886_0_274"/>
          <p:cNvGrpSpPr/>
          <p:nvPr/>
        </p:nvGrpSpPr>
        <p:grpSpPr>
          <a:xfrm>
            <a:off x="0" y="-1"/>
            <a:ext cx="12192000" cy="6858003"/>
            <a:chOff x="0" y="317351"/>
            <a:chExt cx="12192000" cy="6858003"/>
          </a:xfrm>
        </p:grpSpPr>
        <p:pic>
          <p:nvPicPr>
            <p:cNvPr id="227" name="Google Shape;227;g2c2ebb45886_0_274"/>
            <p:cNvPicPr preferRelativeResize="0"/>
            <p:nvPr/>
          </p:nvPicPr>
          <p:blipFill rotWithShape="1">
            <a:blip r:embed="rId3">
              <a:alphaModFix/>
            </a:blip>
            <a:srcRect b="7534" l="7812" r="7813" t="0"/>
            <a:stretch/>
          </p:blipFill>
          <p:spPr>
            <a:xfrm>
              <a:off x="0" y="317351"/>
              <a:ext cx="12192000" cy="6858003"/>
            </a:xfrm>
            <a:prstGeom prst="rect">
              <a:avLst/>
            </a:prstGeom>
            <a:noFill/>
            <a:ln>
              <a:noFill/>
            </a:ln>
          </p:spPr>
        </p:pic>
        <p:pic>
          <p:nvPicPr>
            <p:cNvPr id="228" name="Google Shape;228;g2c2ebb45886_0_274"/>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grpSp>
        <p:nvGrpSpPr>
          <p:cNvPr id="229" name="Google Shape;229;g2c2ebb45886_0_274"/>
          <p:cNvGrpSpPr/>
          <p:nvPr/>
        </p:nvGrpSpPr>
        <p:grpSpPr>
          <a:xfrm>
            <a:off x="626477" y="254641"/>
            <a:ext cx="11251266" cy="983287"/>
            <a:chOff x="626477" y="254641"/>
            <a:chExt cx="11251266" cy="983287"/>
          </a:xfrm>
        </p:grpSpPr>
        <p:pic>
          <p:nvPicPr>
            <p:cNvPr id="230" name="Google Shape;230;g2c2ebb45886_0_274"/>
            <p:cNvPicPr preferRelativeResize="0"/>
            <p:nvPr/>
          </p:nvPicPr>
          <p:blipFill rotWithShape="1">
            <a:blip r:embed="rId5">
              <a:alphaModFix/>
            </a:blip>
            <a:srcRect b="0" l="0" r="0" t="0"/>
            <a:stretch/>
          </p:blipFill>
          <p:spPr>
            <a:xfrm>
              <a:off x="10059722" y="254641"/>
              <a:ext cx="1818021" cy="983287"/>
            </a:xfrm>
            <a:prstGeom prst="rect">
              <a:avLst/>
            </a:prstGeom>
            <a:noFill/>
            <a:ln>
              <a:noFill/>
            </a:ln>
          </p:spPr>
        </p:pic>
        <p:pic>
          <p:nvPicPr>
            <p:cNvPr id="231" name="Google Shape;231;g2c2ebb45886_0_274"/>
            <p:cNvPicPr preferRelativeResize="0"/>
            <p:nvPr/>
          </p:nvPicPr>
          <p:blipFill rotWithShape="1">
            <a:blip r:embed="rId6">
              <a:alphaModFix/>
            </a:blip>
            <a:srcRect b="0" l="0" r="0" t="0"/>
            <a:stretch/>
          </p:blipFill>
          <p:spPr>
            <a:xfrm>
              <a:off x="626477" y="484081"/>
              <a:ext cx="1505800" cy="524408"/>
            </a:xfrm>
            <a:prstGeom prst="rect">
              <a:avLst/>
            </a:prstGeom>
            <a:noFill/>
            <a:ln>
              <a:noFill/>
            </a:ln>
          </p:spPr>
        </p:pic>
      </p:grpSp>
      <p:sp>
        <p:nvSpPr>
          <p:cNvPr id="232" name="Google Shape;232;g2c2ebb45886_0_274"/>
          <p:cNvSpPr txBox="1"/>
          <p:nvPr/>
        </p:nvSpPr>
        <p:spPr>
          <a:xfrm>
            <a:off x="143475" y="1186125"/>
            <a:ext cx="11904600" cy="550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100"/>
              <a:buFont typeface="Arial"/>
              <a:buNone/>
            </a:pPr>
            <a:r>
              <a:rPr b="1" i="0" lang="es-CO" sz="2400" u="none" cap="none" strike="noStrike">
                <a:solidFill>
                  <a:schemeClr val="accent2"/>
                </a:solidFill>
                <a:latin typeface="Nunito Sans Black"/>
                <a:ea typeface="Nunito Sans Black"/>
                <a:cs typeface="Nunito Sans Black"/>
                <a:sym typeface="Nunito Sans Black"/>
              </a:rPr>
              <a:t>Focus on Collaboration:</a:t>
            </a:r>
            <a:r>
              <a:rPr b="1" i="0" lang="es-CO" sz="2400" u="none" cap="none" strike="noStrike">
                <a:solidFill>
                  <a:schemeClr val="lt1"/>
                </a:solidFill>
                <a:latin typeface="Nunito Sans Black"/>
                <a:ea typeface="Nunito Sans Black"/>
                <a:cs typeface="Nunito Sans Black"/>
                <a:sym typeface="Nunito Sans Black"/>
              </a:rPr>
              <a:t> Daily meetings are not for detailed discussions or problem-solving. Instead, they serve as a way for team members to update each other quickly and identify any issues that need further attention.</a:t>
            </a:r>
            <a:endParaRPr b="1" i="0" sz="24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400" u="none" cap="none" strike="noStrike">
              <a:solidFill>
                <a:schemeClr val="lt1"/>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rPr b="1" i="0" lang="es-CO" sz="2400" u="none" cap="none" strike="noStrike">
                <a:solidFill>
                  <a:schemeClr val="accent2"/>
                </a:solidFill>
                <a:latin typeface="Nunito Sans Black"/>
                <a:ea typeface="Nunito Sans Black"/>
                <a:cs typeface="Nunito Sans Black"/>
                <a:sym typeface="Nunito Sans Black"/>
              </a:rPr>
              <a:t>Opportunity for Alignment:</a:t>
            </a:r>
            <a:r>
              <a:rPr b="1" i="0" lang="es-CO" sz="2400" u="none" cap="none" strike="noStrike">
                <a:solidFill>
                  <a:schemeClr val="lt1"/>
                </a:solidFill>
                <a:latin typeface="Nunito Sans Black"/>
                <a:ea typeface="Nunito Sans Black"/>
                <a:cs typeface="Nunito Sans Black"/>
                <a:sym typeface="Nunito Sans Black"/>
              </a:rPr>
              <a:t> Daily meetings help ensure that everyone on the team is aware of what others are working on and can identify any dependencies or overlaps in tasks.</a:t>
            </a:r>
            <a:endParaRPr b="1" i="0" sz="2400" u="none" cap="none" strike="noStrike">
              <a:solidFill>
                <a:schemeClr val="lt1"/>
              </a:solidFill>
              <a:latin typeface="Nunito Sans Black"/>
              <a:ea typeface="Nunito Sans Black"/>
              <a:cs typeface="Nunito Sans Black"/>
              <a:sym typeface="Nunito Sans Black"/>
            </a:endParaRPr>
          </a:p>
        </p:txBody>
      </p:sp>
      <p:sp>
        <p:nvSpPr>
          <p:cNvPr id="233" name="Google Shape;233;g2c2ebb45886_0_274"/>
          <p:cNvSpPr txBox="1"/>
          <p:nvPr/>
        </p:nvSpPr>
        <p:spPr>
          <a:xfrm>
            <a:off x="2309325" y="67425"/>
            <a:ext cx="7572900" cy="111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i="0" lang="es-CO" sz="3200" u="none" cap="none" strike="noStrike">
                <a:solidFill>
                  <a:schemeClr val="accent2"/>
                </a:solidFill>
                <a:latin typeface="Nunito Sans Black"/>
                <a:ea typeface="Nunito Sans Black"/>
                <a:cs typeface="Nunito Sans Black"/>
                <a:sym typeface="Nunito Sans Black"/>
              </a:rPr>
              <a:t>Here's how a daily meeting typically works</a:t>
            </a:r>
            <a:endParaRPr b="0" i="0" sz="3200" u="none" cap="none" strike="noStrike">
              <a:solidFill>
                <a:schemeClr val="accent2"/>
              </a:solidFill>
              <a:latin typeface="Nunito Sans Black"/>
              <a:ea typeface="Nunito Sans Black"/>
              <a:cs typeface="Nunito Sans Black"/>
              <a:sym typeface="Nunito Sans Black"/>
            </a:endParaRPr>
          </a:p>
        </p:txBody>
      </p:sp>
      <p:pic>
        <p:nvPicPr>
          <p:cNvPr id="234" name="Google Shape;234;g2c2ebb45886_0_274"/>
          <p:cNvPicPr preferRelativeResize="0"/>
          <p:nvPr/>
        </p:nvPicPr>
        <p:blipFill rotWithShape="1">
          <a:blip r:embed="rId7">
            <a:alphaModFix/>
          </a:blip>
          <a:srcRect b="23890" l="0" r="0" t="0"/>
          <a:stretch/>
        </p:blipFill>
        <p:spPr>
          <a:xfrm>
            <a:off x="2262088" y="3868600"/>
            <a:ext cx="7980050" cy="298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2023-12-20T20:41:55Z</dcterms:created>
  <dc:creator>Cymetria Diseño</dc:creator>
</cp:coreProperties>
</file>